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Lst>
  <p:notesMasterIdLst>
    <p:notesMasterId r:id="rId29"/>
  </p:notesMasterIdLst>
  <p:sldIdLst>
    <p:sldId id="273" r:id="rId8"/>
    <p:sldId id="317" r:id="rId9"/>
    <p:sldId id="343" r:id="rId10"/>
    <p:sldId id="350" r:id="rId11"/>
    <p:sldId id="346" r:id="rId12"/>
    <p:sldId id="345" r:id="rId13"/>
    <p:sldId id="347" r:id="rId14"/>
    <p:sldId id="349" r:id="rId15"/>
    <p:sldId id="351" r:id="rId16"/>
    <p:sldId id="344" r:id="rId17"/>
    <p:sldId id="301" r:id="rId18"/>
    <p:sldId id="357" r:id="rId19"/>
    <p:sldId id="354" r:id="rId20"/>
    <p:sldId id="355" r:id="rId21"/>
    <p:sldId id="356" r:id="rId22"/>
    <p:sldId id="289" r:id="rId23"/>
    <p:sldId id="352" r:id="rId24"/>
    <p:sldId id="353" r:id="rId25"/>
    <p:sldId id="339" r:id="rId26"/>
    <p:sldId id="342" r:id="rId27"/>
    <p:sldId id="329"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800E9-A8F8-4E48-8B34-795573C3D5CD}" v="40" dt="2020-04-20T08:32:08.813"/>
    <p1510:client id="{655BDEB6-C43F-4FB8-8F5E-BCC7A30B0E26}" v="24" dt="2020-04-20T08:21:51.977"/>
    <p1510:client id="{AFD13431-4A7B-4E58-90CC-985AC1B76EA8}" v="86" dt="2020-04-20T08:58:55.80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hiel Huizer" userId="S::m.huizer@helicon.nl::6bc960c0-5d73-417d-ac74-793b77e58855" providerId="AD" clId="Web-{655BDEB6-C43F-4FB8-8F5E-BCC7A30B0E26}"/>
    <pc:docChg chg="modSld">
      <pc:chgData name="Machiel Huizer" userId="S::m.huizer@helicon.nl::6bc960c0-5d73-417d-ac74-793b77e58855" providerId="AD" clId="Web-{655BDEB6-C43F-4FB8-8F5E-BCC7A30B0E26}" dt="2020-04-20T08:21:40.617" v="19"/>
      <pc:docMkLst>
        <pc:docMk/>
      </pc:docMkLst>
      <pc:sldChg chg="modSp">
        <pc:chgData name="Machiel Huizer" userId="S::m.huizer@helicon.nl::6bc960c0-5d73-417d-ac74-793b77e58855" providerId="AD" clId="Web-{655BDEB6-C43F-4FB8-8F5E-BCC7A30B0E26}" dt="2020-04-20T08:21:40.617" v="19"/>
        <pc:sldMkLst>
          <pc:docMk/>
          <pc:sldMk cId="487778070" sldId="342"/>
        </pc:sldMkLst>
        <pc:graphicFrameChg chg="mod modGraphic">
          <ac:chgData name="Machiel Huizer" userId="S::m.huizer@helicon.nl::6bc960c0-5d73-417d-ac74-793b77e58855" providerId="AD" clId="Web-{655BDEB6-C43F-4FB8-8F5E-BCC7A30B0E26}" dt="2020-04-20T08:21:40.617" v="19"/>
          <ac:graphicFrameMkLst>
            <pc:docMk/>
            <pc:sldMk cId="487778070" sldId="342"/>
            <ac:graphicFrameMk id="5" creationId="{00000000-0000-0000-0000-000000000000}"/>
          </ac:graphicFrameMkLst>
        </pc:graphicFrameChg>
      </pc:sldChg>
    </pc:docChg>
  </pc:docChgLst>
  <pc:docChgLst>
    <pc:chgData name="Machiel Huizer" userId="S::m.huizer@helicon.nl::6bc960c0-5d73-417d-ac74-793b77e58855" providerId="AD" clId="Web-{075800E9-A8F8-4E48-8B34-795573C3D5CD}"/>
    <pc:docChg chg="modSld">
      <pc:chgData name="Machiel Huizer" userId="S::m.huizer@helicon.nl::6bc960c0-5d73-417d-ac74-793b77e58855" providerId="AD" clId="Web-{075800E9-A8F8-4E48-8B34-795573C3D5CD}" dt="2020-04-20T08:32:06.953" v="7"/>
      <pc:docMkLst>
        <pc:docMk/>
      </pc:docMkLst>
      <pc:sldChg chg="modSp">
        <pc:chgData name="Machiel Huizer" userId="S::m.huizer@helicon.nl::6bc960c0-5d73-417d-ac74-793b77e58855" providerId="AD" clId="Web-{075800E9-A8F8-4E48-8B34-795573C3D5CD}" dt="2020-04-20T08:32:06.953" v="7"/>
        <pc:sldMkLst>
          <pc:docMk/>
          <pc:sldMk cId="487778070" sldId="342"/>
        </pc:sldMkLst>
        <pc:graphicFrameChg chg="mod modGraphic">
          <ac:chgData name="Machiel Huizer" userId="S::m.huizer@helicon.nl::6bc960c0-5d73-417d-ac74-793b77e58855" providerId="AD" clId="Web-{075800E9-A8F8-4E48-8B34-795573C3D5CD}" dt="2020-04-20T08:32:06.953" v="7"/>
          <ac:graphicFrameMkLst>
            <pc:docMk/>
            <pc:sldMk cId="487778070" sldId="342"/>
            <ac:graphicFrameMk id="5" creationId="{00000000-0000-0000-0000-000000000000}"/>
          </ac:graphicFrameMkLst>
        </pc:graphicFrameChg>
      </pc:sldChg>
    </pc:docChg>
  </pc:docChgLst>
  <pc:docChgLst>
    <pc:chgData name="Machiel Huizer" userId="S::m.huizer@helicon.nl::6bc960c0-5d73-417d-ac74-793b77e58855" providerId="AD" clId="Web-{AFD13431-4A7B-4E58-90CC-985AC1B76EA8}"/>
    <pc:docChg chg="modSld">
      <pc:chgData name="Machiel Huizer" userId="S::m.huizer@helicon.nl::6bc960c0-5d73-417d-ac74-793b77e58855" providerId="AD" clId="Web-{AFD13431-4A7B-4E58-90CC-985AC1B76EA8}" dt="2020-04-20T08:58:53.772" v="51"/>
      <pc:docMkLst>
        <pc:docMk/>
      </pc:docMkLst>
      <pc:sldChg chg="modSp">
        <pc:chgData name="Machiel Huizer" userId="S::m.huizer@helicon.nl::6bc960c0-5d73-417d-ac74-793b77e58855" providerId="AD" clId="Web-{AFD13431-4A7B-4E58-90CC-985AC1B76EA8}" dt="2020-04-20T08:58:53.772" v="51"/>
        <pc:sldMkLst>
          <pc:docMk/>
          <pc:sldMk cId="487778070" sldId="342"/>
        </pc:sldMkLst>
        <pc:graphicFrameChg chg="mod modGraphic">
          <ac:chgData name="Machiel Huizer" userId="S::m.huizer@helicon.nl::6bc960c0-5d73-417d-ac74-793b77e58855" providerId="AD" clId="Web-{AFD13431-4A7B-4E58-90CC-985AC1B76EA8}" dt="2020-04-20T08:58:53.772" v="51"/>
          <ac:graphicFrameMkLst>
            <pc:docMk/>
            <pc:sldMk cId="487778070" sldId="342"/>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EBEE9-5ED1-47E3-91F3-8E6237564E15}" type="datetimeFigureOut">
              <a:rPr lang="nl-NL" smtClean="0"/>
              <a:t>20-4-2020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9C61E-FA29-48B5-B8E4-AFB31D3E6003}" type="slidenum">
              <a:rPr lang="nl-NL" smtClean="0"/>
              <a:t>‹nr.›</a:t>
            </a:fld>
            <a:endParaRPr lang="nl-NL"/>
          </a:p>
        </p:txBody>
      </p:sp>
    </p:spTree>
    <p:extLst>
      <p:ext uri="{BB962C8B-B14F-4D97-AF65-F5344CB8AC3E}">
        <p14:creationId xmlns:p14="http://schemas.microsoft.com/office/powerpoint/2010/main" val="214896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ACFFE4-AE8B-499D-916C-0C6C9F16697B}"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75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ACFFE4-AE8B-499D-916C-0C6C9F16697B}"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05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ACFFE4-AE8B-499D-916C-0C6C9F16697B}"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95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499C61E-FA29-48B5-B8E4-AFB31D3E6003}" type="slidenum">
              <a:rPr lang="nl-NL" smtClean="0"/>
              <a:t>16</a:t>
            </a:fld>
            <a:endParaRPr lang="nl-NL"/>
          </a:p>
        </p:txBody>
      </p:sp>
    </p:spTree>
    <p:extLst>
      <p:ext uri="{BB962C8B-B14F-4D97-AF65-F5344CB8AC3E}">
        <p14:creationId xmlns:p14="http://schemas.microsoft.com/office/powerpoint/2010/main" val="129530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20-4-2020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3977505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20-4-2020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11700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20-4-2020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285323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8A75A6A-2463-4D3E-B008-43ECB7B6FD3E}" type="datetimeFigureOut">
              <a:rPr lang="nl-NL" smtClean="0"/>
              <a:t>20-4-2020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304905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8A75A6A-2463-4D3E-B008-43ECB7B6FD3E}" type="datetimeFigureOut">
              <a:rPr lang="nl-NL" smtClean="0"/>
              <a:t>20-4-2020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3147121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8A75A6A-2463-4D3E-B008-43ECB7B6FD3E}" type="datetimeFigureOut">
              <a:rPr lang="nl-NL" smtClean="0"/>
              <a:t>20-4-2020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1947051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8A75A6A-2463-4D3E-B008-43ECB7B6FD3E}" type="datetimeFigureOut">
              <a:rPr lang="nl-NL" smtClean="0"/>
              <a:t>20-4-2020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595326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8A75A6A-2463-4D3E-B008-43ECB7B6FD3E}" type="datetimeFigureOut">
              <a:rPr lang="nl-NL" smtClean="0"/>
              <a:t>20-4-2020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103843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8A75A6A-2463-4D3E-B008-43ECB7B6FD3E}" type="datetimeFigureOut">
              <a:rPr lang="nl-NL" smtClean="0"/>
              <a:t>20-4-2020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446177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20-4-2020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2951193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20-4-2020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63433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lvl1pPr>
          </a:lstStyle>
          <a:p>
            <a:pPr>
              <a:defRPr/>
            </a:pPr>
            <a:fld id="{81C0CB79-0957-4442-91FC-2F3137F49DB6}"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48A25EDC-6C7A-4BB4-925F-4F3A77E712BA}" type="slidenum">
              <a:rPr lang="nl-NL"/>
              <a:pPr>
                <a:defRPr/>
              </a:pPr>
              <a:t>‹nr.›</a:t>
            </a:fld>
            <a:endParaRPr lang="nl-NL"/>
          </a:p>
        </p:txBody>
      </p:sp>
    </p:spTree>
    <p:extLst>
      <p:ext uri="{BB962C8B-B14F-4D97-AF65-F5344CB8AC3E}">
        <p14:creationId xmlns:p14="http://schemas.microsoft.com/office/powerpoint/2010/main" val="2708968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7502C50C-F525-4971-94D3-88F90DA7164A}"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BF3CDCCE-DF12-4EEB-9E84-7DCBDD2901F0}" type="slidenum">
              <a:rPr lang="nl-NL"/>
              <a:pPr>
                <a:defRPr/>
              </a:pPr>
              <a:t>‹nr.›</a:t>
            </a:fld>
            <a:endParaRPr lang="nl-NL"/>
          </a:p>
        </p:txBody>
      </p:sp>
    </p:spTree>
    <p:extLst>
      <p:ext uri="{BB962C8B-B14F-4D97-AF65-F5344CB8AC3E}">
        <p14:creationId xmlns:p14="http://schemas.microsoft.com/office/powerpoint/2010/main" val="402913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4D52FC6F-3B7C-4F67-9678-CE1BF2F50575}"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F00105A9-6D46-4D7A-B6B2-D64D6A53EC0E}" type="slidenum">
              <a:rPr lang="nl-NL"/>
              <a:pPr>
                <a:defRPr/>
              </a:pPr>
              <a:t>‹nr.›</a:t>
            </a:fld>
            <a:endParaRPr lang="nl-NL"/>
          </a:p>
        </p:txBody>
      </p:sp>
    </p:spTree>
    <p:extLst>
      <p:ext uri="{BB962C8B-B14F-4D97-AF65-F5344CB8AC3E}">
        <p14:creationId xmlns:p14="http://schemas.microsoft.com/office/powerpoint/2010/main" val="3909381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F96E0494-4530-4C4A-8AB5-FD341F136C01}" type="datetimeFigureOut">
              <a:rPr lang="nl-NL"/>
              <a:pPr>
                <a:defRPr/>
              </a:pPr>
              <a:t>20-4-2020</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5A52D4C8-0455-4A27-8EA1-9E318755D197}" type="slidenum">
              <a:rPr lang="nl-NL"/>
              <a:pPr>
                <a:defRPr/>
              </a:pPr>
              <a:t>‹nr.›</a:t>
            </a:fld>
            <a:endParaRPr lang="nl-NL"/>
          </a:p>
        </p:txBody>
      </p:sp>
    </p:spTree>
    <p:extLst>
      <p:ext uri="{BB962C8B-B14F-4D97-AF65-F5344CB8AC3E}">
        <p14:creationId xmlns:p14="http://schemas.microsoft.com/office/powerpoint/2010/main" val="125635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8FB0262D-55BC-4AC2-95F3-83A49ABA819C}" type="datetimeFigureOut">
              <a:rPr lang="nl-NL"/>
              <a:pPr>
                <a:defRPr/>
              </a:pPr>
              <a:t>20-4-2020</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BA35DB68-4EB5-4D55-BFB5-3B4A363F94DC}" type="slidenum">
              <a:rPr lang="nl-NL"/>
              <a:pPr>
                <a:defRPr/>
              </a:pPr>
              <a:t>‹nr.›</a:t>
            </a:fld>
            <a:endParaRPr lang="nl-NL"/>
          </a:p>
        </p:txBody>
      </p:sp>
    </p:spTree>
    <p:extLst>
      <p:ext uri="{BB962C8B-B14F-4D97-AF65-F5344CB8AC3E}">
        <p14:creationId xmlns:p14="http://schemas.microsoft.com/office/powerpoint/2010/main" val="3798558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F2C5E995-2385-4803-99AB-106C5D64AB74}" type="datetimeFigureOut">
              <a:rPr lang="nl-NL"/>
              <a:pPr>
                <a:defRPr/>
              </a:pPr>
              <a:t>20-4-2020</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F16128C9-1CCC-459E-94F5-FC4F97B600ED}" type="slidenum">
              <a:rPr lang="nl-NL"/>
              <a:pPr>
                <a:defRPr/>
              </a:pPr>
              <a:t>‹nr.›</a:t>
            </a:fld>
            <a:endParaRPr lang="nl-NL"/>
          </a:p>
        </p:txBody>
      </p:sp>
    </p:spTree>
    <p:extLst>
      <p:ext uri="{BB962C8B-B14F-4D97-AF65-F5344CB8AC3E}">
        <p14:creationId xmlns:p14="http://schemas.microsoft.com/office/powerpoint/2010/main" val="3202914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C1C2A378-9ED8-4E77-AB48-0CBCEE8E6B34}" type="datetimeFigureOut">
              <a:rPr lang="nl-NL"/>
              <a:pPr>
                <a:defRPr/>
              </a:pPr>
              <a:t>20-4-2020</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66765DB3-8282-4222-9933-9FC7E21E9AE0}" type="slidenum">
              <a:rPr lang="nl-NL"/>
              <a:pPr>
                <a:defRPr/>
              </a:pPr>
              <a:t>‹nr.›</a:t>
            </a:fld>
            <a:endParaRPr lang="nl-NL"/>
          </a:p>
        </p:txBody>
      </p:sp>
    </p:spTree>
    <p:extLst>
      <p:ext uri="{BB962C8B-B14F-4D97-AF65-F5344CB8AC3E}">
        <p14:creationId xmlns:p14="http://schemas.microsoft.com/office/powerpoint/2010/main" val="223885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0ED63ECB-8479-41F6-A826-62E5D4300F4C}" type="datetimeFigureOut">
              <a:rPr lang="nl-NL"/>
              <a:pPr>
                <a:defRPr/>
              </a:pPr>
              <a:t>20-4-2020</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CC159CA9-36B1-4A53-AB43-2D107809232C}" type="slidenum">
              <a:rPr lang="nl-NL"/>
              <a:pPr>
                <a:defRPr/>
              </a:pPr>
              <a:t>‹nr.›</a:t>
            </a:fld>
            <a:endParaRPr lang="nl-NL"/>
          </a:p>
        </p:txBody>
      </p:sp>
    </p:spTree>
    <p:extLst>
      <p:ext uri="{BB962C8B-B14F-4D97-AF65-F5344CB8AC3E}">
        <p14:creationId xmlns:p14="http://schemas.microsoft.com/office/powerpoint/2010/main" val="1585666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8D34C7C0-04D9-431C-87BE-C2B8B012A994}" type="datetimeFigureOut">
              <a:rPr lang="nl-NL"/>
              <a:pPr>
                <a:defRPr/>
              </a:pPr>
              <a:t>20-4-2020</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AC28056B-B8AF-4C06-8C9F-CC7D3C8B12FC}" type="slidenum">
              <a:rPr lang="nl-NL"/>
              <a:pPr>
                <a:defRPr/>
              </a:pPr>
              <a:t>‹nr.›</a:t>
            </a:fld>
            <a:endParaRPr lang="nl-NL"/>
          </a:p>
        </p:txBody>
      </p:sp>
    </p:spTree>
    <p:extLst>
      <p:ext uri="{BB962C8B-B14F-4D97-AF65-F5344CB8AC3E}">
        <p14:creationId xmlns:p14="http://schemas.microsoft.com/office/powerpoint/2010/main" val="2132785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1ED89DC1-8CD2-49D4-B559-EBDAC5DA6E75}"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249D9DB4-A07C-412A-BDC9-1742DFB6B82D}" type="slidenum">
              <a:rPr lang="nl-NL"/>
              <a:pPr>
                <a:defRPr/>
              </a:pPr>
              <a:t>‹nr.›</a:t>
            </a:fld>
            <a:endParaRPr lang="nl-NL"/>
          </a:p>
        </p:txBody>
      </p:sp>
    </p:spTree>
    <p:extLst>
      <p:ext uri="{BB962C8B-B14F-4D97-AF65-F5344CB8AC3E}">
        <p14:creationId xmlns:p14="http://schemas.microsoft.com/office/powerpoint/2010/main" val="3562570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1"/>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1"/>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5EED79E0-8DBF-4DEB-970C-2DBC66EA06CC}"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33A57F21-5C84-4CBA-8009-7B1FCDDFE6DA}" type="slidenum">
              <a:rPr lang="nl-NL"/>
              <a:pPr>
                <a:defRPr/>
              </a:pPr>
              <a:t>‹nr.›</a:t>
            </a:fld>
            <a:endParaRPr lang="nl-NL"/>
          </a:p>
        </p:txBody>
      </p:sp>
    </p:spTree>
    <p:extLst>
      <p:ext uri="{BB962C8B-B14F-4D97-AF65-F5344CB8AC3E}">
        <p14:creationId xmlns:p14="http://schemas.microsoft.com/office/powerpoint/2010/main" val="3392451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lvl1pPr>
          </a:lstStyle>
          <a:p>
            <a:pPr>
              <a:defRPr/>
            </a:pPr>
            <a:fld id="{81C0CB79-0957-4442-91FC-2F3137F49DB6}"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48A25EDC-6C7A-4BB4-925F-4F3A77E712BA}" type="slidenum">
              <a:rPr lang="nl-NL"/>
              <a:pPr>
                <a:defRPr/>
              </a:pPr>
              <a:t>‹nr.›</a:t>
            </a:fld>
            <a:endParaRPr lang="nl-NL"/>
          </a:p>
        </p:txBody>
      </p:sp>
    </p:spTree>
    <p:extLst>
      <p:ext uri="{BB962C8B-B14F-4D97-AF65-F5344CB8AC3E}">
        <p14:creationId xmlns:p14="http://schemas.microsoft.com/office/powerpoint/2010/main" val="1490981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7502C50C-F525-4971-94D3-88F90DA7164A}"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BF3CDCCE-DF12-4EEB-9E84-7DCBDD2901F0}" type="slidenum">
              <a:rPr lang="nl-NL"/>
              <a:pPr>
                <a:defRPr/>
              </a:pPr>
              <a:t>‹nr.›</a:t>
            </a:fld>
            <a:endParaRPr lang="nl-NL"/>
          </a:p>
        </p:txBody>
      </p:sp>
    </p:spTree>
    <p:extLst>
      <p:ext uri="{BB962C8B-B14F-4D97-AF65-F5344CB8AC3E}">
        <p14:creationId xmlns:p14="http://schemas.microsoft.com/office/powerpoint/2010/main" val="3248442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4D52FC6F-3B7C-4F67-9678-CE1BF2F50575}"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F00105A9-6D46-4D7A-B6B2-D64D6A53EC0E}" type="slidenum">
              <a:rPr lang="nl-NL"/>
              <a:pPr>
                <a:defRPr/>
              </a:pPr>
              <a:t>‹nr.›</a:t>
            </a:fld>
            <a:endParaRPr lang="nl-NL"/>
          </a:p>
        </p:txBody>
      </p:sp>
    </p:spTree>
    <p:extLst>
      <p:ext uri="{BB962C8B-B14F-4D97-AF65-F5344CB8AC3E}">
        <p14:creationId xmlns:p14="http://schemas.microsoft.com/office/powerpoint/2010/main" val="469768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F96E0494-4530-4C4A-8AB5-FD341F136C01}" type="datetimeFigureOut">
              <a:rPr lang="nl-NL"/>
              <a:pPr>
                <a:defRPr/>
              </a:pPr>
              <a:t>20-4-2020</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5A52D4C8-0455-4A27-8EA1-9E318755D197}" type="slidenum">
              <a:rPr lang="nl-NL"/>
              <a:pPr>
                <a:defRPr/>
              </a:pPr>
              <a:t>‹nr.›</a:t>
            </a:fld>
            <a:endParaRPr lang="nl-NL"/>
          </a:p>
        </p:txBody>
      </p:sp>
    </p:spTree>
    <p:extLst>
      <p:ext uri="{BB962C8B-B14F-4D97-AF65-F5344CB8AC3E}">
        <p14:creationId xmlns:p14="http://schemas.microsoft.com/office/powerpoint/2010/main" val="1960320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8FB0262D-55BC-4AC2-95F3-83A49ABA819C}" type="datetimeFigureOut">
              <a:rPr lang="nl-NL"/>
              <a:pPr>
                <a:defRPr/>
              </a:pPr>
              <a:t>20-4-2020</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BA35DB68-4EB5-4D55-BFB5-3B4A363F94DC}" type="slidenum">
              <a:rPr lang="nl-NL"/>
              <a:pPr>
                <a:defRPr/>
              </a:pPr>
              <a:t>‹nr.›</a:t>
            </a:fld>
            <a:endParaRPr lang="nl-NL"/>
          </a:p>
        </p:txBody>
      </p:sp>
    </p:spTree>
    <p:extLst>
      <p:ext uri="{BB962C8B-B14F-4D97-AF65-F5344CB8AC3E}">
        <p14:creationId xmlns:p14="http://schemas.microsoft.com/office/powerpoint/2010/main" val="1501888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F2C5E995-2385-4803-99AB-106C5D64AB74}" type="datetimeFigureOut">
              <a:rPr lang="nl-NL"/>
              <a:pPr>
                <a:defRPr/>
              </a:pPr>
              <a:t>20-4-2020</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F16128C9-1CCC-459E-94F5-FC4F97B600ED}" type="slidenum">
              <a:rPr lang="nl-NL"/>
              <a:pPr>
                <a:defRPr/>
              </a:pPr>
              <a:t>‹nr.›</a:t>
            </a:fld>
            <a:endParaRPr lang="nl-NL"/>
          </a:p>
        </p:txBody>
      </p:sp>
    </p:spTree>
    <p:extLst>
      <p:ext uri="{BB962C8B-B14F-4D97-AF65-F5344CB8AC3E}">
        <p14:creationId xmlns:p14="http://schemas.microsoft.com/office/powerpoint/2010/main" val="4505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C1C2A378-9ED8-4E77-AB48-0CBCEE8E6B34}" type="datetimeFigureOut">
              <a:rPr lang="nl-NL"/>
              <a:pPr>
                <a:defRPr/>
              </a:pPr>
              <a:t>20-4-2020</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66765DB3-8282-4222-9933-9FC7E21E9AE0}" type="slidenum">
              <a:rPr lang="nl-NL"/>
              <a:pPr>
                <a:defRPr/>
              </a:pPr>
              <a:t>‹nr.›</a:t>
            </a:fld>
            <a:endParaRPr lang="nl-NL"/>
          </a:p>
        </p:txBody>
      </p:sp>
    </p:spTree>
    <p:extLst>
      <p:ext uri="{BB962C8B-B14F-4D97-AF65-F5344CB8AC3E}">
        <p14:creationId xmlns:p14="http://schemas.microsoft.com/office/powerpoint/2010/main" val="2224805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0ED63ECB-8479-41F6-A826-62E5D4300F4C}" type="datetimeFigureOut">
              <a:rPr lang="nl-NL"/>
              <a:pPr>
                <a:defRPr/>
              </a:pPr>
              <a:t>20-4-2020</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CC159CA9-36B1-4A53-AB43-2D107809232C}" type="slidenum">
              <a:rPr lang="nl-NL"/>
              <a:pPr>
                <a:defRPr/>
              </a:pPr>
              <a:t>‹nr.›</a:t>
            </a:fld>
            <a:endParaRPr lang="nl-NL"/>
          </a:p>
        </p:txBody>
      </p:sp>
    </p:spTree>
    <p:extLst>
      <p:ext uri="{BB962C8B-B14F-4D97-AF65-F5344CB8AC3E}">
        <p14:creationId xmlns:p14="http://schemas.microsoft.com/office/powerpoint/2010/main" val="4060402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8D34C7C0-04D9-431C-87BE-C2B8B012A994}" type="datetimeFigureOut">
              <a:rPr lang="nl-NL"/>
              <a:pPr>
                <a:defRPr/>
              </a:pPr>
              <a:t>20-4-2020</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AC28056B-B8AF-4C06-8C9F-CC7D3C8B12FC}" type="slidenum">
              <a:rPr lang="nl-NL"/>
              <a:pPr>
                <a:defRPr/>
              </a:pPr>
              <a:t>‹nr.›</a:t>
            </a:fld>
            <a:endParaRPr lang="nl-NL"/>
          </a:p>
        </p:txBody>
      </p:sp>
    </p:spTree>
    <p:extLst>
      <p:ext uri="{BB962C8B-B14F-4D97-AF65-F5344CB8AC3E}">
        <p14:creationId xmlns:p14="http://schemas.microsoft.com/office/powerpoint/2010/main" val="1827391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1ED89DC1-8CD2-49D4-B559-EBDAC5DA6E75}"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249D9DB4-A07C-412A-BDC9-1742DFB6B82D}" type="slidenum">
              <a:rPr lang="nl-NL"/>
              <a:pPr>
                <a:defRPr/>
              </a:pPr>
              <a:t>‹nr.›</a:t>
            </a:fld>
            <a:endParaRPr lang="nl-NL"/>
          </a:p>
        </p:txBody>
      </p:sp>
    </p:spTree>
    <p:extLst>
      <p:ext uri="{BB962C8B-B14F-4D97-AF65-F5344CB8AC3E}">
        <p14:creationId xmlns:p14="http://schemas.microsoft.com/office/powerpoint/2010/main" val="992951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1"/>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1"/>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5EED79E0-8DBF-4DEB-970C-2DBC66EA06CC}" type="datetimeFigureOut">
              <a:rPr lang="nl-NL"/>
              <a:pPr>
                <a:defRPr/>
              </a:pPr>
              <a:t>20-4-2020</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33A57F21-5C84-4CBA-8009-7B1FCDDFE6DA}" type="slidenum">
              <a:rPr lang="nl-NL"/>
              <a:pPr>
                <a:defRPr/>
              </a:pPr>
              <a:t>‹nr.›</a:t>
            </a:fld>
            <a:endParaRPr lang="nl-NL"/>
          </a:p>
        </p:txBody>
      </p:sp>
    </p:spTree>
    <p:extLst>
      <p:ext uri="{BB962C8B-B14F-4D97-AF65-F5344CB8AC3E}">
        <p14:creationId xmlns:p14="http://schemas.microsoft.com/office/powerpoint/2010/main" val="225227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7"/>
            <a:ext cx="12086831" cy="656855"/>
          </a:xfrm>
          <a:prstGeom prst="rect">
            <a:avLst/>
          </a:prstGeom>
        </p:spPr>
      </p:pic>
      <p:sp>
        <p:nvSpPr>
          <p:cNvPr id="13" name="Rechthoek 12"/>
          <p:cNvSpPr/>
          <p:nvPr userDrawn="1"/>
        </p:nvSpPr>
        <p:spPr>
          <a:xfrm>
            <a:off x="2586039" y="6212257"/>
            <a:ext cx="9605963"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jdelijke aanduiding voor titel 1"/>
          <p:cNvSpPr>
            <a:spLocks noGrp="1"/>
          </p:cNvSpPr>
          <p:nvPr userDrawn="1">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6"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2"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9"/>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75A6A-2463-4D3E-B008-43ECB7B6FD3E}" type="datetimeFigureOut">
              <a:rPr lang="nl-NL" smtClean="0"/>
              <a:t>20-4-2020</a:t>
            </a:fld>
            <a:endParaRPr lang="nl-NL"/>
          </a:p>
        </p:txBody>
      </p:sp>
      <p:sp>
        <p:nvSpPr>
          <p:cNvPr id="5" name="Tijdelijke aanduiding voor voettekst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EDE7C-ABE2-4B4E-ADEE-119C91766B29}" type="slidenum">
              <a:rPr lang="nl-NL" smtClean="0"/>
              <a:t>‹nr.›</a:t>
            </a:fld>
            <a:endParaRPr lang="nl-NL"/>
          </a:p>
        </p:txBody>
      </p:sp>
    </p:spTree>
    <p:extLst>
      <p:ext uri="{BB962C8B-B14F-4D97-AF65-F5344CB8AC3E}">
        <p14:creationId xmlns:p14="http://schemas.microsoft.com/office/powerpoint/2010/main" val="3683737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27" name="Tijdelijke aanduiding voor tekst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2C2D7A5-6971-4C1E-8DAF-E01E4A5FD6A8}" type="datetimeFigureOut">
              <a:rPr lang="nl-NL"/>
              <a:pPr>
                <a:defRPr/>
              </a:pPr>
              <a:t>20-4-2020</a:t>
            </a:fld>
            <a:endParaRPr lang="nl-NL"/>
          </a:p>
        </p:txBody>
      </p:sp>
      <p:sp>
        <p:nvSpPr>
          <p:cNvPr id="5" name="Tijdelijke aanduiding voor voet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00DEF0D-D9F2-44A1-B5FD-C85DB236A053}" type="slidenum">
              <a:rPr lang="nl-NL"/>
              <a:pPr>
                <a:defRPr/>
              </a:pPr>
              <a:t>‹nr.›</a:t>
            </a:fld>
            <a:endParaRPr lang="nl-NL"/>
          </a:p>
        </p:txBody>
      </p:sp>
    </p:spTree>
    <p:extLst>
      <p:ext uri="{BB962C8B-B14F-4D97-AF65-F5344CB8AC3E}">
        <p14:creationId xmlns:p14="http://schemas.microsoft.com/office/powerpoint/2010/main" val="15565435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27" name="Tijdelijke aanduiding voor tekst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2C2D7A5-6971-4C1E-8DAF-E01E4A5FD6A8}" type="datetimeFigureOut">
              <a:rPr lang="nl-NL"/>
              <a:pPr>
                <a:defRPr/>
              </a:pPr>
              <a:t>20-4-2020</a:t>
            </a:fld>
            <a:endParaRPr lang="nl-NL"/>
          </a:p>
        </p:txBody>
      </p:sp>
      <p:sp>
        <p:nvSpPr>
          <p:cNvPr id="5" name="Tijdelijke aanduiding voor voet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00DEF0D-D9F2-44A1-B5FD-C85DB236A053}" type="slidenum">
              <a:rPr lang="nl-NL"/>
              <a:pPr>
                <a:defRPr/>
              </a:pPr>
              <a:t>‹nr.›</a:t>
            </a:fld>
            <a:endParaRPr lang="nl-NL"/>
          </a:p>
        </p:txBody>
      </p:sp>
    </p:spTree>
    <p:extLst>
      <p:ext uri="{BB962C8B-B14F-4D97-AF65-F5344CB8AC3E}">
        <p14:creationId xmlns:p14="http://schemas.microsoft.com/office/powerpoint/2010/main" val="39168887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buurtmonitor.nl/" TargetMode="External"/><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hyperlink" Target="http://www.edugis.nl/" TargetMode="Externa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1.gif"/><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oorzone Tilburg — FOLDED / Architect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0963" y="2445264"/>
            <a:ext cx="6350072" cy="35729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523999" y="188389"/>
            <a:ext cx="9144000" cy="2387600"/>
          </a:xfrm>
        </p:spPr>
        <p:txBody>
          <a:bodyPr>
            <a:normAutofit/>
          </a:bodyPr>
          <a:lstStyle/>
          <a:p>
            <a:r>
              <a:rPr lang="nl-NL" sz="5400"/>
              <a:t>Opstart periode:</a:t>
            </a:r>
            <a:r>
              <a:rPr lang="nl-NL"/>
              <a:t/>
            </a:r>
            <a:br>
              <a:rPr lang="nl-NL"/>
            </a:br>
            <a:r>
              <a:rPr lang="nl-NL" b="1">
                <a:solidFill>
                  <a:srgbClr val="002060"/>
                </a:solidFill>
              </a:rPr>
              <a:t>Inrichting van een gebied</a:t>
            </a:r>
          </a:p>
        </p:txBody>
      </p:sp>
      <p:sp>
        <p:nvSpPr>
          <p:cNvPr id="3" name="Ondertitel 2"/>
          <p:cNvSpPr>
            <a:spLocks noGrp="1"/>
          </p:cNvSpPr>
          <p:nvPr>
            <p:ph type="subTitle" idx="1"/>
          </p:nvPr>
        </p:nvSpPr>
        <p:spPr>
          <a:xfrm>
            <a:off x="1523999" y="2575989"/>
            <a:ext cx="9144000" cy="1655763"/>
          </a:xfrm>
        </p:spPr>
        <p:txBody>
          <a:bodyPr/>
          <a:lstStyle/>
          <a:p>
            <a:r>
              <a:rPr lang="nl-NL" i="1"/>
              <a:t>Leerjaar 1 – periode 4</a:t>
            </a:r>
            <a:endParaRPr lang="nl-NL" i="1">
              <a:solidFill>
                <a:schemeClr val="tx1"/>
              </a:solidFill>
            </a:endParaRP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12630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398252" y="232677"/>
            <a:ext cx="10515600" cy="643655"/>
          </a:xfrm>
        </p:spPr>
        <p:txBody>
          <a:bodyPr>
            <a:normAutofit fontScale="90000"/>
          </a:bodyPr>
          <a:lstStyle/>
          <a:p>
            <a:r>
              <a:rPr lang="nl-NL"/>
              <a:t>IBS Inrichting van een gebied – periode 4</a:t>
            </a:r>
          </a:p>
        </p:txBody>
      </p:sp>
      <p:pic>
        <p:nvPicPr>
          <p:cNvPr id="10243"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912" b="16871"/>
          <a:stretch/>
        </p:blipFill>
        <p:spPr>
          <a:xfrm>
            <a:off x="10567194" y="119929"/>
            <a:ext cx="1573213" cy="816428"/>
          </a:xfrm>
        </p:spPr>
      </p:pic>
      <p:sp>
        <p:nvSpPr>
          <p:cNvPr id="10244" name="Tekstvak 2"/>
          <p:cNvSpPr txBox="1">
            <a:spLocks noChangeArrowheads="1"/>
          </p:cNvSpPr>
          <p:nvPr/>
        </p:nvSpPr>
        <p:spPr bwMode="auto">
          <a:xfrm>
            <a:off x="2135190" y="1557337"/>
            <a:ext cx="792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a:spcBef>
                <a:spcPct val="0"/>
              </a:spcBef>
              <a:buNone/>
              <a:defRPr/>
            </a:pPr>
            <a:endParaRPr lang="nl-NL" altLang="nl-NL" sz="1800">
              <a:solidFill>
                <a:prstClr val="black"/>
              </a:solidFill>
              <a:latin typeface="Arial" panose="020B0604020202020204" pitchFamily="34" charset="0"/>
            </a:endParaRPr>
          </a:p>
        </p:txBody>
      </p:sp>
      <p:sp>
        <p:nvSpPr>
          <p:cNvPr id="10245" name="Tekstvak 4"/>
          <p:cNvSpPr txBox="1">
            <a:spLocks noChangeArrowheads="1"/>
          </p:cNvSpPr>
          <p:nvPr/>
        </p:nvSpPr>
        <p:spPr bwMode="auto">
          <a:xfrm>
            <a:off x="608351" y="983729"/>
            <a:ext cx="5401924" cy="5547481"/>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a:spcBef>
                <a:spcPct val="0"/>
              </a:spcBef>
              <a:buNone/>
              <a:defRPr/>
            </a:pPr>
            <a:r>
              <a:rPr lang="nl-NL" altLang="nl-NL" sz="1600" b="1" dirty="0">
                <a:solidFill>
                  <a:prstClr val="black"/>
                </a:solidFill>
                <a:latin typeface="Calibri" panose="020F0502020204030204"/>
              </a:rPr>
              <a:t>Integrale beroepssituatie</a:t>
            </a:r>
          </a:p>
          <a:p>
            <a:pPr defTabSz="914377">
              <a:lnSpc>
                <a:spcPct val="107000"/>
              </a:lnSpc>
              <a:buNone/>
              <a:defRPr/>
            </a:pPr>
            <a:r>
              <a:rPr lang="nl-NL" sz="1600" dirty="0">
                <a:solidFill>
                  <a:prstClr val="black"/>
                </a:solidFill>
              </a:rPr>
              <a:t>Je werkt bij een bureau voor landschapsontwerp en gebiedsontwikkeling. Dit bureau heeft een nieuwe opdracht ontvangen. De opdrachtgever heeft een gebied dat opnieuw ingericht dient te worden en heeft daarvoor enkele wensen. </a:t>
            </a:r>
          </a:p>
          <a:p>
            <a:pPr defTabSz="914377">
              <a:lnSpc>
                <a:spcPct val="107000"/>
              </a:lnSpc>
              <a:buNone/>
              <a:defRPr/>
            </a:pPr>
            <a:r>
              <a:rPr lang="nl-NL" sz="1600" dirty="0">
                <a:solidFill>
                  <a:prstClr val="black"/>
                </a:solidFill>
              </a:rPr>
              <a:t>Aan jou de taak om samen met je team een ontwerp op te stellen op basis van de wensen van de opdrachtgever en wat aansluit bij de wensen van de doelgroep. Dit doe je door een visuele weergave van het ontwerp en een schriftelijke verantwoording.</a:t>
            </a:r>
          </a:p>
          <a:p>
            <a:pPr defTabSz="914377">
              <a:buNone/>
              <a:defRPr/>
            </a:pPr>
            <a:r>
              <a:rPr lang="nl-NL" sz="1100" dirty="0">
                <a:solidFill>
                  <a:prstClr val="black"/>
                </a:solidFill>
              </a:rPr>
              <a:t> </a:t>
            </a:r>
          </a:p>
          <a:p>
            <a:pPr defTabSz="914377">
              <a:buNone/>
              <a:defRPr/>
            </a:pPr>
            <a:r>
              <a:rPr lang="nl-NL" sz="1600" dirty="0">
                <a:solidFill>
                  <a:prstClr val="black"/>
                </a:solidFill>
              </a:rPr>
              <a:t>De opdrachtgever vindt de volgende onderdelen belangrijk:</a:t>
            </a:r>
          </a:p>
          <a:p>
            <a:pPr marL="285744" indent="-285744" defTabSz="914377">
              <a:buFontTx/>
              <a:buChar char="-"/>
              <a:defRPr/>
            </a:pPr>
            <a:r>
              <a:rPr lang="nl-NL" sz="1600" dirty="0">
                <a:solidFill>
                  <a:prstClr val="black"/>
                </a:solidFill>
              </a:rPr>
              <a:t>Mogelijkheid tot recreatie</a:t>
            </a:r>
          </a:p>
          <a:p>
            <a:pPr marL="285744" indent="-285744" defTabSz="914377">
              <a:buFontTx/>
              <a:buChar char="-"/>
              <a:defRPr/>
            </a:pPr>
            <a:r>
              <a:rPr lang="nl-NL" sz="1600" dirty="0">
                <a:solidFill>
                  <a:prstClr val="black"/>
                </a:solidFill>
              </a:rPr>
              <a:t>Duurzaamheid op het gebied van water en energie</a:t>
            </a:r>
          </a:p>
          <a:p>
            <a:pPr marL="285744" indent="-285744" defTabSz="914377">
              <a:buFontTx/>
              <a:buChar char="-"/>
              <a:defRPr/>
            </a:pPr>
            <a:r>
              <a:rPr lang="nl-NL" sz="1600" dirty="0">
                <a:solidFill>
                  <a:prstClr val="black"/>
                </a:solidFill>
              </a:rPr>
              <a:t>Het stimuleren van een gezonde leefstijl</a:t>
            </a:r>
          </a:p>
          <a:p>
            <a:pPr marL="285744" indent="-285744" defTabSz="914377">
              <a:buFontTx/>
              <a:buChar char="-"/>
              <a:defRPr/>
            </a:pPr>
            <a:r>
              <a:rPr lang="nl-NL" sz="1600" dirty="0">
                <a:solidFill>
                  <a:prstClr val="black"/>
                </a:solidFill>
              </a:rPr>
              <a:t>En het vergroten van de leefbaarheid van het gebied</a:t>
            </a:r>
          </a:p>
          <a:p>
            <a:pPr marL="285744" indent="-285744" defTabSz="914377">
              <a:buFontTx/>
              <a:buChar char="-"/>
              <a:defRPr/>
            </a:pPr>
            <a:r>
              <a:rPr lang="nl-NL" sz="1600" dirty="0">
                <a:solidFill>
                  <a:prstClr val="black"/>
                </a:solidFill>
              </a:rPr>
              <a:t>Optimaal gebruik maken van reststromen</a:t>
            </a:r>
          </a:p>
          <a:p>
            <a:pPr defTabSz="914377">
              <a:buNone/>
              <a:defRPr/>
            </a:pPr>
            <a:endParaRPr lang="nl-NL" sz="1200" dirty="0">
              <a:solidFill>
                <a:prstClr val="black"/>
              </a:solidFill>
            </a:endParaRPr>
          </a:p>
          <a:p>
            <a:pPr defTabSz="914377">
              <a:buNone/>
              <a:defRPr/>
            </a:pPr>
            <a:r>
              <a:rPr lang="nl-NL" sz="1600" dirty="0">
                <a:solidFill>
                  <a:prstClr val="black"/>
                </a:solidFill>
              </a:rPr>
              <a:t>Om tot een onderbouwd voorstel te komen moet je een goed beeld hebben van het plangebied. </a:t>
            </a:r>
          </a:p>
        </p:txBody>
      </p:sp>
      <p:sp>
        <p:nvSpPr>
          <p:cNvPr id="8" name="Rechthoek 7"/>
          <p:cNvSpPr/>
          <p:nvPr/>
        </p:nvSpPr>
        <p:spPr>
          <a:xfrm>
            <a:off x="2" y="0"/>
            <a:ext cx="31055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nl-NL">
              <a:solidFill>
                <a:prstClr val="white"/>
              </a:solidFill>
              <a:latin typeface="Calibri" panose="020F0502020204030204"/>
            </a:endParaRPr>
          </a:p>
        </p:txBody>
      </p:sp>
      <p:sp>
        <p:nvSpPr>
          <p:cNvPr id="9" name="Rechthoek 8"/>
          <p:cNvSpPr/>
          <p:nvPr/>
        </p:nvSpPr>
        <p:spPr>
          <a:xfrm>
            <a:off x="310552" y="6607835"/>
            <a:ext cx="11881449" cy="2493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nl-NL">
              <a:solidFill>
                <a:prstClr val="white"/>
              </a:solidFill>
              <a:latin typeface="Calibri" panose="020F0502020204030204"/>
            </a:endParaRPr>
          </a:p>
        </p:txBody>
      </p:sp>
      <p:sp>
        <p:nvSpPr>
          <p:cNvPr id="11" name="Tekstvak 5"/>
          <p:cNvSpPr txBox="1">
            <a:spLocks noChangeArrowheads="1"/>
          </p:cNvSpPr>
          <p:nvPr/>
        </p:nvSpPr>
        <p:spPr bwMode="auto">
          <a:xfrm>
            <a:off x="6320541" y="983730"/>
            <a:ext cx="5576289" cy="171739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a:spcBef>
                <a:spcPct val="0"/>
              </a:spcBef>
              <a:buNone/>
              <a:defRPr/>
            </a:pPr>
            <a:r>
              <a:rPr lang="nl-NL" altLang="nl-NL" sz="1600" b="1">
                <a:solidFill>
                  <a:prstClr val="black"/>
                </a:solidFill>
                <a:latin typeface="Calibri" panose="020F0502020204030204"/>
              </a:rPr>
              <a:t>Opdracht</a:t>
            </a:r>
            <a:endParaRPr lang="nl-NL" altLang="nl-NL" sz="1400">
              <a:solidFill>
                <a:prstClr val="black"/>
              </a:solidFill>
              <a:latin typeface="Calibri" panose="020F0502020204030204"/>
            </a:endParaRPr>
          </a:p>
          <a:p>
            <a:pPr defTabSz="914377">
              <a:buNone/>
              <a:defRPr/>
            </a:pPr>
            <a:r>
              <a:rPr lang="nl-NL" sz="1600">
                <a:solidFill>
                  <a:prstClr val="black"/>
                </a:solidFill>
              </a:rPr>
              <a:t>Je maakt een visueel ontwerp voor de ontwikkeling en aanleg van een buitengebied. Keuzes moeten worden toegelicht. Je presenteert jouw idee ook aan de opdrachtgever.</a:t>
            </a:r>
          </a:p>
          <a:p>
            <a:pPr defTabSz="914377">
              <a:buNone/>
              <a:defRPr/>
            </a:pPr>
            <a:endParaRPr lang="nl-NL" sz="1600">
              <a:solidFill>
                <a:prstClr val="black"/>
              </a:solidFill>
            </a:endParaRPr>
          </a:p>
          <a:p>
            <a:pPr defTabSz="914377">
              <a:buNone/>
              <a:defRPr/>
            </a:pPr>
            <a:r>
              <a:rPr lang="nl-NL" sz="1600">
                <a:solidFill>
                  <a:prstClr val="black"/>
                </a:solidFill>
              </a:rPr>
              <a:t>Hierbij houd je rekening met de eisen die gesteld worden.</a:t>
            </a:r>
          </a:p>
        </p:txBody>
      </p:sp>
      <p:sp>
        <p:nvSpPr>
          <p:cNvPr id="15" name="Tekstvak 14"/>
          <p:cNvSpPr txBox="1"/>
          <p:nvPr/>
        </p:nvSpPr>
        <p:spPr>
          <a:xfrm>
            <a:off x="6320541" y="3005502"/>
            <a:ext cx="5401924" cy="1077218"/>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defTabSz="914377">
              <a:defRPr/>
            </a:pPr>
            <a:r>
              <a:rPr lang="nl-NL" sz="1600" b="1">
                <a:solidFill>
                  <a:prstClr val="black"/>
                </a:solidFill>
                <a:latin typeface="Calibri" panose="020F0502020204030204"/>
              </a:rPr>
              <a:t>Voorwaarden</a:t>
            </a:r>
          </a:p>
          <a:p>
            <a:pPr defTabSz="914377">
              <a:defRPr/>
            </a:pPr>
            <a:r>
              <a:rPr lang="nl-NL" sz="1600">
                <a:solidFill>
                  <a:prstClr val="black"/>
                </a:solidFill>
                <a:latin typeface="Calibri" panose="020F0502020204030204" pitchFamily="34" charset="0"/>
              </a:rPr>
              <a:t>- Er is een opdrachtgever.</a:t>
            </a:r>
          </a:p>
          <a:p>
            <a:pPr defTabSz="914377">
              <a:defRPr/>
            </a:pPr>
            <a:r>
              <a:rPr lang="nl-NL" sz="1600">
                <a:solidFill>
                  <a:prstClr val="black"/>
                </a:solidFill>
                <a:latin typeface="Calibri" panose="020F0502020204030204" pitchFamily="34" charset="0"/>
              </a:rPr>
              <a:t>- Er is een geschikte locatie beschikbaar die bereikbaar is voor studenten (maximaal 30 minuten fietsen).</a:t>
            </a:r>
          </a:p>
        </p:txBody>
      </p:sp>
      <p:sp>
        <p:nvSpPr>
          <p:cNvPr id="17" name="Rechthoek 16"/>
          <p:cNvSpPr/>
          <p:nvPr/>
        </p:nvSpPr>
        <p:spPr>
          <a:xfrm>
            <a:off x="10136183" y="6216645"/>
            <a:ext cx="1780744" cy="369332"/>
          </a:xfrm>
          <a:prstGeom prst="rect">
            <a:avLst/>
          </a:prstGeom>
        </p:spPr>
        <p:txBody>
          <a:bodyPr wrap="none">
            <a:spAutoFit/>
          </a:bodyPr>
          <a:lstStyle/>
          <a:p>
            <a:pPr defTabSz="914377">
              <a:defRPr/>
            </a:pPr>
            <a:r>
              <a:rPr lang="nl-NL">
                <a:solidFill>
                  <a:prstClr val="black"/>
                </a:solidFill>
                <a:latin typeface="Calibri" panose="020F0502020204030204"/>
              </a:rPr>
              <a:t>IBS-SEM-IRG-X41</a:t>
            </a:r>
            <a:endParaRPr lang="nl-NL">
              <a:solidFill>
                <a:prstClr val="white">
                  <a:lumMod val="50000"/>
                </a:prstClr>
              </a:solidFill>
              <a:latin typeface="Calibri" panose="020F0502020204030204"/>
            </a:endParaRPr>
          </a:p>
        </p:txBody>
      </p:sp>
      <p:pic>
        <p:nvPicPr>
          <p:cNvPr id="12" name="Picture 2" descr="Afbeeldingsresultaat voor ontwerp buitenruim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658"/>
          <a:stretch/>
        </p:blipFill>
        <p:spPr bwMode="auto">
          <a:xfrm>
            <a:off x="6308076" y="4249783"/>
            <a:ext cx="3748739" cy="204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90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Toetsing </a:t>
            </a:r>
          </a:p>
        </p:txBody>
      </p:sp>
      <p:sp>
        <p:nvSpPr>
          <p:cNvPr id="3" name="Tijdelijke aanduiding voor inhoud 2"/>
          <p:cNvSpPr>
            <a:spLocks noGrp="1"/>
          </p:cNvSpPr>
          <p:nvPr>
            <p:ph idx="1"/>
          </p:nvPr>
        </p:nvSpPr>
        <p:spPr>
          <a:xfrm>
            <a:off x="447785" y="1690688"/>
            <a:ext cx="6672209" cy="4351339"/>
          </a:xfrm>
        </p:spPr>
        <p:txBody>
          <a:bodyPr>
            <a:normAutofit/>
          </a:bodyPr>
          <a:lstStyle/>
          <a:p>
            <a:pPr marL="0" indent="0">
              <a:buNone/>
            </a:pPr>
            <a:r>
              <a:rPr lang="nl-NL" sz="2400"/>
              <a:t>Er zijn 3 toetsmomenten die samen deze IBS afronden: </a:t>
            </a:r>
          </a:p>
          <a:p>
            <a:pPr marL="0" indent="0">
              <a:buNone/>
            </a:pPr>
            <a:r>
              <a:rPr lang="nl-NL" sz="2400"/>
              <a:t>1. Kennistoets (individueel)</a:t>
            </a:r>
          </a:p>
          <a:p>
            <a:pPr marL="0" indent="0">
              <a:buNone/>
            </a:pPr>
            <a:r>
              <a:rPr lang="nl-NL" sz="2400"/>
              <a:t>2. Ontwerp en toelichting (groep )</a:t>
            </a:r>
          </a:p>
          <a:p>
            <a:pPr marL="0" indent="0">
              <a:buNone/>
            </a:pPr>
            <a:r>
              <a:rPr lang="nl-NL" sz="2400"/>
              <a:t>3. Presentatie voor opdrachtgever (groep) </a:t>
            </a:r>
          </a:p>
          <a:p>
            <a:pPr marL="0" indent="0">
              <a:buNone/>
            </a:pPr>
            <a:endParaRPr lang="nl-NL" sz="2400"/>
          </a:p>
          <a:p>
            <a:pPr marL="0" indent="0">
              <a:buNone/>
            </a:pPr>
            <a:endParaRPr lang="nl-NL" sz="2400"/>
          </a:p>
          <a:p>
            <a:pPr marL="0" indent="0">
              <a:buNone/>
            </a:pPr>
            <a:r>
              <a:rPr lang="nl-NL" sz="2400"/>
              <a:t>Het gemiddelde van deze drie toetsen is het eindcijfer voor deze periode.</a:t>
            </a:r>
          </a:p>
          <a:p>
            <a:pPr marL="0" indent="0">
              <a:buNone/>
            </a:pPr>
            <a:endParaRPr lang="nl-NL">
              <a:sym typeface="Wingdings" panose="05000000000000000000" pitchFamily="2" charset="2"/>
            </a:endParaRP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aphicFrame>
        <p:nvGraphicFramePr>
          <p:cNvPr id="5" name="Tabel 4"/>
          <p:cNvGraphicFramePr>
            <a:graphicFrameLocks noGrp="1"/>
          </p:cNvGraphicFramePr>
          <p:nvPr>
            <p:extLst>
              <p:ext uri="{D42A27DB-BD31-4B8C-83A1-F6EECF244321}">
                <p14:modId xmlns:p14="http://schemas.microsoft.com/office/powerpoint/2010/main" val="3580818668"/>
              </p:ext>
            </p:extLst>
          </p:nvPr>
        </p:nvGraphicFramePr>
        <p:xfrm>
          <a:off x="6441898" y="2098960"/>
          <a:ext cx="5661060" cy="3644835"/>
        </p:xfrm>
        <a:graphic>
          <a:graphicData uri="http://schemas.openxmlformats.org/drawingml/2006/table">
            <a:tbl>
              <a:tblPr firstRow="1" bandRow="1">
                <a:tableStyleId>{7DF18680-E054-41AD-8BC1-D1AEF772440D}</a:tableStyleId>
              </a:tblPr>
              <a:tblGrid>
                <a:gridCol w="1421669">
                  <a:extLst>
                    <a:ext uri="{9D8B030D-6E8A-4147-A177-3AD203B41FA5}">
                      <a16:colId xmlns:a16="http://schemas.microsoft.com/office/drawing/2014/main" val="231380906"/>
                    </a:ext>
                  </a:extLst>
                </a:gridCol>
                <a:gridCol w="1255167">
                  <a:extLst>
                    <a:ext uri="{9D8B030D-6E8A-4147-A177-3AD203B41FA5}">
                      <a16:colId xmlns:a16="http://schemas.microsoft.com/office/drawing/2014/main" val="946399134"/>
                    </a:ext>
                  </a:extLst>
                </a:gridCol>
                <a:gridCol w="1447285">
                  <a:extLst>
                    <a:ext uri="{9D8B030D-6E8A-4147-A177-3AD203B41FA5}">
                      <a16:colId xmlns:a16="http://schemas.microsoft.com/office/drawing/2014/main" val="2961365334"/>
                    </a:ext>
                  </a:extLst>
                </a:gridCol>
                <a:gridCol w="1536939">
                  <a:extLst>
                    <a:ext uri="{9D8B030D-6E8A-4147-A177-3AD203B41FA5}">
                      <a16:colId xmlns:a16="http://schemas.microsoft.com/office/drawing/2014/main" val="2941780533"/>
                    </a:ext>
                  </a:extLst>
                </a:gridCol>
              </a:tblGrid>
              <a:tr h="613325">
                <a:tc>
                  <a:txBody>
                    <a:bodyPr/>
                    <a:lstStyle/>
                    <a:p>
                      <a:pPr>
                        <a:lnSpc>
                          <a:spcPct val="107000"/>
                        </a:lnSpc>
                        <a:spcAft>
                          <a:spcPts val="0"/>
                        </a:spcAft>
                      </a:pPr>
                      <a:r>
                        <a:rPr lang="nl-NL" sz="1600">
                          <a:effectLst/>
                        </a:rPr>
                        <a:t>Toetsen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Kennistoets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Presentatie</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Ontwerp en toelichting</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380425150"/>
                  </a:ext>
                </a:extLst>
              </a:tr>
              <a:tr h="657640">
                <a:tc>
                  <a:txBody>
                    <a:bodyPr/>
                    <a:lstStyle/>
                    <a:p>
                      <a:pPr>
                        <a:lnSpc>
                          <a:spcPct val="107000"/>
                        </a:lnSpc>
                        <a:spcAft>
                          <a:spcPts val="0"/>
                        </a:spcAft>
                      </a:pPr>
                      <a:r>
                        <a:rPr lang="nl-NL" sz="1600">
                          <a:effectLst/>
                        </a:rPr>
                        <a:t>Bijbehorende leerdoelen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Nr. 1 t/m 2</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Nr. 2 t/m 6, 8 en 9</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Nr. 2,3,5,7 en 9</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71971070"/>
                  </a:ext>
                </a:extLst>
              </a:tr>
              <a:tr h="395645">
                <a:tc>
                  <a:txBody>
                    <a:bodyPr/>
                    <a:lstStyle/>
                    <a:p>
                      <a:pPr>
                        <a:lnSpc>
                          <a:spcPct val="107000"/>
                        </a:lnSpc>
                        <a:spcAft>
                          <a:spcPts val="0"/>
                        </a:spcAft>
                      </a:pPr>
                      <a:r>
                        <a:rPr lang="nl-NL" sz="1600">
                          <a:effectLst/>
                        </a:rPr>
                        <a:t>Duur toets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1 uur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89175818"/>
                  </a:ext>
                </a:extLst>
              </a:tr>
              <a:tr h="395645">
                <a:tc>
                  <a:txBody>
                    <a:bodyPr/>
                    <a:lstStyle/>
                    <a:p>
                      <a:pPr>
                        <a:lnSpc>
                          <a:spcPct val="107000"/>
                        </a:lnSpc>
                        <a:spcAft>
                          <a:spcPts val="0"/>
                        </a:spcAft>
                      </a:pPr>
                      <a:r>
                        <a:rPr lang="nl-NL" sz="1600">
                          <a:effectLst/>
                        </a:rPr>
                        <a:t>Weging</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2x</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1x</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1x</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58099410"/>
                  </a:ext>
                </a:extLst>
              </a:tr>
              <a:tr h="395645">
                <a:tc>
                  <a:txBody>
                    <a:bodyPr/>
                    <a:lstStyle/>
                    <a:p>
                      <a:pPr>
                        <a:lnSpc>
                          <a:spcPct val="107000"/>
                        </a:lnSpc>
                        <a:spcAft>
                          <a:spcPts val="0"/>
                        </a:spcAft>
                      </a:pPr>
                      <a:r>
                        <a:rPr lang="nl-NL" sz="1600">
                          <a:effectLst/>
                        </a:rPr>
                        <a:t>Cesuur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66% = 5,5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60% = 5,5</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60% = 5,5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05579293"/>
                  </a:ext>
                </a:extLst>
              </a:tr>
              <a:tr h="395645">
                <a:tc>
                  <a:txBody>
                    <a:bodyPr/>
                    <a:lstStyle/>
                    <a:p>
                      <a:pPr>
                        <a:lnSpc>
                          <a:spcPct val="107000"/>
                        </a:lnSpc>
                        <a:spcAft>
                          <a:spcPts val="0"/>
                        </a:spcAft>
                      </a:pPr>
                      <a:r>
                        <a:rPr lang="nl-NL" sz="1600">
                          <a:effectLst/>
                        </a:rPr>
                        <a:t>Resultaat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Cijfer 1-10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Cijfer 1-10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Cijfer 1-10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765315240"/>
                  </a:ext>
                </a:extLst>
              </a:tr>
              <a:tr h="395645">
                <a:tc>
                  <a:txBody>
                    <a:bodyPr/>
                    <a:lstStyle/>
                    <a:p>
                      <a:pPr>
                        <a:lnSpc>
                          <a:spcPct val="107000"/>
                        </a:lnSpc>
                        <a:spcAft>
                          <a:spcPts val="0"/>
                        </a:spcAft>
                      </a:pPr>
                      <a:r>
                        <a:rPr lang="nl-NL" sz="1600">
                          <a:effectLst/>
                        </a:rPr>
                        <a:t>Plaats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School</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64769166"/>
                  </a:ext>
                </a:extLst>
              </a:tr>
              <a:tr h="395645">
                <a:tc>
                  <a:txBody>
                    <a:bodyPr/>
                    <a:lstStyle/>
                    <a:p>
                      <a:pPr>
                        <a:lnSpc>
                          <a:spcPct val="107000"/>
                        </a:lnSpc>
                        <a:spcAft>
                          <a:spcPts val="0"/>
                        </a:spcAft>
                      </a:pPr>
                      <a:r>
                        <a:rPr lang="nl-NL" sz="1600">
                          <a:effectLst/>
                        </a:rPr>
                        <a:t>Samenwerking</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Individueel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Groep</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Groep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225891937"/>
                  </a:ext>
                </a:extLst>
              </a:tr>
            </a:tbl>
          </a:graphicData>
        </a:graphic>
      </p:graphicFrame>
    </p:spTree>
    <p:extLst>
      <p:ext uri="{BB962C8B-B14F-4D97-AF65-F5344CB8AC3E}">
        <p14:creationId xmlns:p14="http://schemas.microsoft.com/office/powerpoint/2010/main" val="4078215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Toetsing </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
        <p:nvSpPr>
          <p:cNvPr id="8" name="Tijdelijke aanduiding voor inhoud 2"/>
          <p:cNvSpPr>
            <a:spLocks noGrp="1"/>
          </p:cNvSpPr>
          <p:nvPr>
            <p:ph idx="1"/>
          </p:nvPr>
        </p:nvSpPr>
        <p:spPr>
          <a:xfrm>
            <a:off x="447785" y="1690688"/>
            <a:ext cx="11453929" cy="4351339"/>
          </a:xfrm>
        </p:spPr>
        <p:txBody>
          <a:bodyPr>
            <a:normAutofit/>
          </a:bodyPr>
          <a:lstStyle/>
          <a:p>
            <a:pPr marL="0" indent="0">
              <a:buNone/>
            </a:pPr>
            <a:r>
              <a:rPr lang="nl-NL" b="1">
                <a:sym typeface="Wingdings" panose="05000000000000000000" pitchFamily="2" charset="2"/>
              </a:rPr>
              <a:t>Toelating kennistoets</a:t>
            </a:r>
          </a:p>
          <a:p>
            <a:pPr marL="0" indent="0">
              <a:buNone/>
            </a:pPr>
            <a:endParaRPr lang="nl-NL" b="1">
              <a:sym typeface="Wingdings" panose="05000000000000000000" pitchFamily="2" charset="2"/>
            </a:endParaRPr>
          </a:p>
          <a:p>
            <a:pPr marL="0" indent="0">
              <a:buNone/>
            </a:pPr>
            <a:r>
              <a:rPr lang="nl-NL">
                <a:sym typeface="Wingdings" panose="05000000000000000000" pitchFamily="2" charset="2"/>
              </a:rPr>
              <a:t>Om toegelaten te worden tot de kennistoets moet je </a:t>
            </a:r>
            <a:r>
              <a:rPr lang="nl-NL" b="1" i="1">
                <a:sym typeface="Wingdings" panose="05000000000000000000" pitchFamily="2" charset="2"/>
              </a:rPr>
              <a:t>alle</a:t>
            </a:r>
            <a:r>
              <a:rPr lang="nl-NL">
                <a:sym typeface="Wingdings" panose="05000000000000000000" pitchFamily="2" charset="2"/>
              </a:rPr>
              <a:t> LA's gemaakt hebben en minimaal </a:t>
            </a:r>
            <a:r>
              <a:rPr lang="nl-NL" b="1" i="1">
                <a:sym typeface="Wingdings" panose="05000000000000000000" pitchFamily="2" charset="2"/>
              </a:rPr>
              <a:t>6x feedback </a:t>
            </a:r>
            <a:r>
              <a:rPr lang="nl-NL">
                <a:sym typeface="Wingdings" panose="05000000000000000000" pitchFamily="2" charset="2"/>
              </a:rPr>
              <a:t>op het niveau </a:t>
            </a:r>
            <a:r>
              <a:rPr lang="nl-NL" b="1" i="1">
                <a:sym typeface="Wingdings" panose="05000000000000000000" pitchFamily="2" charset="2"/>
              </a:rPr>
              <a:t>'begripsvorming' </a:t>
            </a:r>
            <a:r>
              <a:rPr lang="nl-NL">
                <a:sym typeface="Wingdings" panose="05000000000000000000" pitchFamily="2" charset="2"/>
              </a:rPr>
              <a:t>geven.</a:t>
            </a:r>
          </a:p>
          <a:p>
            <a:pPr marL="0" indent="0">
              <a:buNone/>
            </a:pPr>
            <a:endParaRPr lang="nl-NL">
              <a:sym typeface="Wingdings" panose="05000000000000000000" pitchFamily="2" charset="2"/>
            </a:endParaRPr>
          </a:p>
        </p:txBody>
      </p:sp>
    </p:spTree>
    <p:extLst>
      <p:ext uri="{BB962C8B-B14F-4D97-AF65-F5344CB8AC3E}">
        <p14:creationId xmlns:p14="http://schemas.microsoft.com/office/powerpoint/2010/main" val="12585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24000"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14339" name="Rectangle 3"/>
          <p:cNvSpPr>
            <a:spLocks noChangeArrowheads="1"/>
          </p:cNvSpPr>
          <p:nvPr/>
        </p:nvSpPr>
        <p:spPr bwMode="auto">
          <a:xfrm>
            <a:off x="2812680" y="915758"/>
            <a:ext cx="3954697" cy="938719"/>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Leerdoelen</a:t>
            </a:r>
          </a:p>
          <a:p>
            <a:pPr fontAlgn="base">
              <a:spcBef>
                <a:spcPct val="0"/>
              </a:spcBef>
              <a:spcAft>
                <a:spcPct val="0"/>
              </a:spcAft>
            </a:pPr>
            <a:r>
              <a:rPr lang="nl-NL" sz="1100">
                <a:solidFill>
                  <a:prstClr val="black"/>
                </a:solidFill>
                <a:latin typeface="Calibri"/>
                <a:ea typeface="Calibri" pitchFamily="34" charset="0"/>
                <a:cs typeface="Arial" charset="0"/>
              </a:rPr>
              <a:t>Na het maken van dit leerarrangement kun je:</a:t>
            </a:r>
          </a:p>
          <a:p>
            <a:pPr marL="171446" indent="-171446"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Wensen van de opdrachtgever in kaart brengen </a:t>
            </a:r>
          </a:p>
          <a:p>
            <a:pPr marL="171446" indent="-171446"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Een inventarisatie maken van het plangebied</a:t>
            </a:r>
          </a:p>
          <a:p>
            <a:pPr marL="171446" indent="-171446"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Beschikbare bronnen raadplegen en informatie verwerken</a:t>
            </a:r>
          </a:p>
        </p:txBody>
      </p:sp>
      <p:sp>
        <p:nvSpPr>
          <p:cNvPr id="14340" name="Rectangle 4"/>
          <p:cNvSpPr>
            <a:spLocks noChangeArrowheads="1"/>
          </p:cNvSpPr>
          <p:nvPr/>
        </p:nvSpPr>
        <p:spPr bwMode="auto">
          <a:xfrm>
            <a:off x="2815469" y="1952660"/>
            <a:ext cx="3949719" cy="2631490"/>
          </a:xfrm>
          <a:prstGeom prst="rect">
            <a:avLst/>
          </a:prstGeom>
          <a:noFill/>
          <a:ln w="9525">
            <a:solidFill>
              <a:schemeClr val="tx1"/>
            </a:solidFill>
            <a:miter lim="800000"/>
            <a:headEnd/>
            <a:tailEnd/>
          </a:ln>
        </p:spPr>
        <p:txBody>
          <a:bodyPr wrap="square" anchor="ctr">
            <a:spAutoFit/>
          </a:bodyPr>
          <a:lstStyle/>
          <a:p>
            <a:pPr eaLnBrk="0" fontAlgn="base" hangingPunct="0">
              <a:spcBef>
                <a:spcPct val="0"/>
              </a:spcBef>
              <a:spcAft>
                <a:spcPct val="0"/>
              </a:spcAft>
            </a:pPr>
            <a:r>
              <a:rPr lang="nl-NL" sz="1100" b="1">
                <a:solidFill>
                  <a:srgbClr val="0070C0"/>
                </a:solidFill>
                <a:latin typeface="Arial" charset="0"/>
                <a:ea typeface="Calibri" pitchFamily="34" charset="0"/>
                <a:cs typeface="Arial" charset="0"/>
              </a:rPr>
              <a:t>Leerproduct	</a:t>
            </a:r>
            <a:r>
              <a:rPr lang="nl-NL" sz="1100" b="1">
                <a:solidFill>
                  <a:prstClr val="black"/>
                </a:solidFill>
                <a:latin typeface="Arial" charset="0"/>
                <a:ea typeface="Calibri" pitchFamily="34" charset="0"/>
                <a:cs typeface="Arial" charset="0"/>
              </a:rPr>
              <a:t>		</a:t>
            </a:r>
          </a:p>
          <a:p>
            <a:pPr eaLnBrk="0" fontAlgn="base" hangingPunct="0">
              <a:spcBef>
                <a:spcPct val="0"/>
              </a:spcBef>
              <a:spcAft>
                <a:spcPct val="0"/>
              </a:spcAft>
            </a:pPr>
            <a:r>
              <a:rPr lang="nl-NL" sz="1100">
                <a:solidFill>
                  <a:prstClr val="black"/>
                </a:solidFill>
                <a:latin typeface="Calibri"/>
                <a:ea typeface="Calibri" pitchFamily="34" charset="0"/>
                <a:cs typeface="Arial" charset="0"/>
              </a:rPr>
              <a:t>Een verslag met daarin: </a:t>
            </a:r>
          </a:p>
          <a:p>
            <a:pPr marL="171446"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Wensen van de opdrachtgever</a:t>
            </a:r>
          </a:p>
          <a:p>
            <a:pPr marL="171446"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Zelfgemaakte kaart van het plangebied </a:t>
            </a:r>
          </a:p>
          <a:p>
            <a:pPr marL="171446"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Informatie over de locatie op het gebied van: </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Grondsoort</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flora en fauna</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infrastructuur </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historie </a:t>
            </a:r>
          </a:p>
          <a:p>
            <a:pPr marL="171446"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Inventarisatie van de eerste ideeën op het gebied van : </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Mogelijkheden op gebied van recreatie;</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Duurzaamheid op gebied van water &amp; energie;</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hoe een gezonde leefstijl gestimuleerd kan worden; </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het vergroten van de leefbaarheid in het gebied.</a:t>
            </a:r>
          </a:p>
          <a:p>
            <a:pPr marL="628635" lvl="1" indent="-171446" eaLnBrk="0" fontAlgn="base" hangingPunct="0">
              <a:spcBef>
                <a:spcPct val="0"/>
              </a:spcBef>
              <a:spcAft>
                <a:spcPct val="0"/>
              </a:spcAft>
              <a:buFontTx/>
              <a:buChar char="-"/>
            </a:pPr>
            <a:r>
              <a:rPr lang="nl-NL" sz="1100">
                <a:solidFill>
                  <a:prstClr val="black"/>
                </a:solidFill>
                <a:latin typeface="Calibri"/>
                <a:ea typeface="Calibri" pitchFamily="34" charset="0"/>
                <a:cs typeface="Arial" charset="0"/>
              </a:rPr>
              <a:t>het optimaliseren van reststromen</a:t>
            </a:r>
          </a:p>
        </p:txBody>
      </p:sp>
      <p:sp>
        <p:nvSpPr>
          <p:cNvPr id="14342" name="Rectangle 6"/>
          <p:cNvSpPr>
            <a:spLocks noChangeArrowheads="1"/>
          </p:cNvSpPr>
          <p:nvPr/>
        </p:nvSpPr>
        <p:spPr bwMode="auto">
          <a:xfrm>
            <a:off x="7380351" y="920350"/>
            <a:ext cx="3193256" cy="1446550"/>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Samenwerken</a:t>
            </a:r>
            <a:endParaRPr lang="nl-NL" sz="1100">
              <a:solidFill>
                <a:prstClr val="black"/>
              </a:solidFill>
              <a:latin typeface="Arial" charset="0"/>
              <a:ea typeface="Calibri" pitchFamily="34" charset="0"/>
              <a:cs typeface="Arial" charset="0"/>
            </a:endParaRP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Plaats je product op het Leerplatform.</a:t>
            </a: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Bekijk leerproducten van anderen en geef feedback.</a:t>
            </a: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Verbeter je leerproduct en plaats versie 2</a:t>
            </a: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Deze opdracht maak je met je projectgroep</a:t>
            </a: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Versie 1 15-05-2020</a:t>
            </a: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Versie 2 22-05-2020</a:t>
            </a:r>
          </a:p>
        </p:txBody>
      </p:sp>
      <p:sp>
        <p:nvSpPr>
          <p:cNvPr id="14344" name="Rectangle 8"/>
          <p:cNvSpPr>
            <a:spLocks noChangeArrowheads="1"/>
          </p:cNvSpPr>
          <p:nvPr/>
        </p:nvSpPr>
        <p:spPr bwMode="auto">
          <a:xfrm>
            <a:off x="7389084" y="2540600"/>
            <a:ext cx="3184525" cy="769441"/>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Bijeenkomsten</a:t>
            </a:r>
            <a:r>
              <a:rPr lang="nl-NL" sz="1100" b="1">
                <a:solidFill>
                  <a:prstClr val="black"/>
                </a:solidFill>
                <a:latin typeface="Arial" charset="0"/>
                <a:ea typeface="Calibri" pitchFamily="34" charset="0"/>
                <a:cs typeface="Arial" charset="0"/>
              </a:rPr>
              <a:t>		</a:t>
            </a:r>
            <a:endParaRPr lang="nl-NL" sz="1100">
              <a:solidFill>
                <a:prstClr val="black"/>
              </a:solidFill>
              <a:latin typeface="Arial" charset="0"/>
              <a:ea typeface="Calibri" pitchFamily="34" charset="0"/>
              <a:cs typeface="Arial" charset="0"/>
            </a:endParaRP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IBS lessen</a:t>
            </a: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Bezoek locatie (indien mogelijk)</a:t>
            </a:r>
          </a:p>
          <a:p>
            <a:pPr marL="171446" indent="-171446"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Projecturen </a:t>
            </a:r>
          </a:p>
        </p:txBody>
      </p:sp>
      <p:sp>
        <p:nvSpPr>
          <p:cNvPr id="14346" name="Rectangle 8"/>
          <p:cNvSpPr>
            <a:spLocks noChangeArrowheads="1"/>
          </p:cNvSpPr>
          <p:nvPr/>
        </p:nvSpPr>
        <p:spPr bwMode="auto">
          <a:xfrm>
            <a:off x="7389084" y="3524641"/>
            <a:ext cx="3184525" cy="567399"/>
          </a:xfrm>
          <a:prstGeom prst="rect">
            <a:avLst/>
          </a:prstGeom>
          <a:noFill/>
          <a:ln w="9525">
            <a:solidFill>
              <a:schemeClr val="tx1"/>
            </a:solidFill>
            <a:miter lim="800000"/>
            <a:headEnd/>
            <a:tailEnd/>
          </a:ln>
        </p:spPr>
        <p:txBody>
          <a:bodyPr wrap="square" anchor="ctr">
            <a:spAutoFit/>
          </a:bodyPr>
          <a:lstStyle/>
          <a:p>
            <a:pPr marL="176209" indent="-176209" defTabSz="457189" fontAlgn="base">
              <a:lnSpc>
                <a:spcPct val="80000"/>
              </a:lnSpc>
              <a:spcBef>
                <a:spcPct val="50000"/>
              </a:spcBef>
              <a:spcAft>
                <a:spcPct val="0"/>
              </a:spcAft>
              <a:buFontTx/>
              <a:buChar char="•"/>
              <a:tabLst>
                <a:tab pos="176209" algn="l"/>
                <a:tab pos="1163610" algn="l"/>
              </a:tabLst>
            </a:pPr>
            <a:r>
              <a:rPr lang="nl-NL" sz="1100" b="1">
                <a:solidFill>
                  <a:srgbClr val="0070C0"/>
                </a:solidFill>
                <a:latin typeface="Arial" charset="0"/>
                <a:ea typeface="Calibri" pitchFamily="34" charset="0"/>
                <a:cs typeface="Arial" charset="0"/>
              </a:rPr>
              <a:t>Bronnen</a:t>
            </a:r>
            <a:br>
              <a:rPr lang="nl-NL" sz="1100" b="1">
                <a:solidFill>
                  <a:srgbClr val="0070C0"/>
                </a:solidFill>
                <a:latin typeface="Arial" charset="0"/>
                <a:ea typeface="Calibri" pitchFamily="34" charset="0"/>
                <a:cs typeface="Arial" charset="0"/>
              </a:rPr>
            </a:br>
            <a:r>
              <a:rPr lang="nl-NL" sz="1051">
                <a:solidFill>
                  <a:prstClr val="black"/>
                </a:solidFill>
                <a:latin typeface="Arial" charset="0"/>
                <a:hlinkClick r:id="rId3"/>
              </a:rPr>
              <a:t>http://www.buurtmonitor.nl</a:t>
            </a:r>
            <a:endParaRPr lang="nl-NL" sz="1051">
              <a:solidFill>
                <a:prstClr val="black"/>
              </a:solidFill>
              <a:latin typeface="Arial" charset="0"/>
            </a:endParaRPr>
          </a:p>
          <a:p>
            <a:pPr marL="176209" indent="-176209" defTabSz="457189" fontAlgn="base">
              <a:lnSpc>
                <a:spcPct val="80000"/>
              </a:lnSpc>
              <a:spcBef>
                <a:spcPct val="50000"/>
              </a:spcBef>
              <a:spcAft>
                <a:spcPct val="0"/>
              </a:spcAft>
              <a:buFontTx/>
              <a:buChar char="•"/>
              <a:tabLst>
                <a:tab pos="176209" algn="l"/>
                <a:tab pos="1163610" algn="l"/>
              </a:tabLst>
            </a:pPr>
            <a:r>
              <a:rPr lang="nl-NL" sz="1051">
                <a:solidFill>
                  <a:prstClr val="black"/>
                </a:solidFill>
                <a:latin typeface="Arial" charset="0"/>
                <a:ea typeface="Calibri" pitchFamily="34" charset="0"/>
                <a:cs typeface="Arial" charset="0"/>
                <a:hlinkClick r:id="rId4"/>
              </a:rPr>
              <a:t>http://www.edugis.nl</a:t>
            </a:r>
            <a:endParaRPr lang="nl-NL" sz="1051">
              <a:solidFill>
                <a:prstClr val="black"/>
              </a:solidFill>
              <a:latin typeface="Arial" charset="0"/>
              <a:ea typeface="Calibri" pitchFamily="34" charset="0"/>
              <a:cs typeface="Arial" charset="0"/>
            </a:endParaRPr>
          </a:p>
        </p:txBody>
      </p:sp>
      <p:sp>
        <p:nvSpPr>
          <p:cNvPr id="14348" name="Tekstvak 23"/>
          <p:cNvSpPr txBox="1">
            <a:spLocks noChangeArrowheads="1"/>
          </p:cNvSpPr>
          <p:nvPr/>
        </p:nvSpPr>
        <p:spPr bwMode="auto">
          <a:xfrm>
            <a:off x="2568206" y="223842"/>
            <a:ext cx="9148959" cy="523220"/>
          </a:xfrm>
          <a:prstGeom prst="rect">
            <a:avLst/>
          </a:prstGeom>
          <a:noFill/>
          <a:ln w="9525">
            <a:noFill/>
            <a:miter lim="800000"/>
            <a:headEnd/>
            <a:tailEnd/>
          </a:ln>
        </p:spPr>
        <p:txBody>
          <a:bodyPr wrap="square">
            <a:spAutoFit/>
          </a:bodyPr>
          <a:lstStyle/>
          <a:p>
            <a:pPr fontAlgn="base">
              <a:spcBef>
                <a:spcPct val="0"/>
              </a:spcBef>
              <a:spcAft>
                <a:spcPct val="0"/>
              </a:spcAft>
            </a:pPr>
            <a:r>
              <a:rPr lang="nl-NL" sz="2400" i="1">
                <a:solidFill>
                  <a:prstClr val="black"/>
                </a:solidFill>
                <a:latin typeface="Calibri" pitchFamily="34" charset="0"/>
              </a:rPr>
              <a:t>     </a:t>
            </a:r>
            <a:r>
              <a:rPr lang="nl-NL" sz="2800">
                <a:solidFill>
                  <a:prstClr val="black"/>
                </a:solidFill>
                <a:latin typeface="Calibri"/>
                <a:cs typeface="Calibri"/>
              </a:rPr>
              <a:t>1920_IRG_1_Inventarisatie opdracht en plangebied</a:t>
            </a:r>
          </a:p>
        </p:txBody>
      </p:sp>
      <p:sp>
        <p:nvSpPr>
          <p:cNvPr id="17" name="Rechthoek 16"/>
          <p:cNvSpPr/>
          <p:nvPr/>
        </p:nvSpPr>
        <p:spPr>
          <a:xfrm>
            <a:off x="2452688" y="6704013"/>
            <a:ext cx="8215312" cy="1524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pic>
        <p:nvPicPr>
          <p:cNvPr id="18" name="Afbeelding 17"/>
          <p:cNvPicPr>
            <a:picLocks noChangeAspect="1"/>
          </p:cNvPicPr>
          <p:nvPr/>
        </p:nvPicPr>
        <p:blipFill>
          <a:blip r:embed="rId5" cstate="print"/>
          <a:stretch>
            <a:fillRect/>
          </a:stretch>
        </p:blipFill>
        <p:spPr>
          <a:xfrm>
            <a:off x="1524000" y="0"/>
            <a:ext cx="1275008" cy="915544"/>
          </a:xfrm>
          <a:prstGeom prst="rect">
            <a:avLst/>
          </a:prstGeom>
        </p:spPr>
      </p:pic>
      <p:pic>
        <p:nvPicPr>
          <p:cNvPr id="19" name="Afbeelding 18"/>
          <p:cNvPicPr>
            <a:picLocks noChangeAspect="1"/>
          </p:cNvPicPr>
          <p:nvPr/>
        </p:nvPicPr>
        <p:blipFill rotWithShape="1">
          <a:blip r:embed="rId6" cstate="print"/>
          <a:srcRect l="21805" r="10840"/>
          <a:stretch/>
        </p:blipFill>
        <p:spPr>
          <a:xfrm>
            <a:off x="2485058" y="853290"/>
            <a:ext cx="299335" cy="412425"/>
          </a:xfrm>
          <a:prstGeom prst="rect">
            <a:avLst/>
          </a:prstGeom>
        </p:spPr>
      </p:pic>
      <p:pic>
        <p:nvPicPr>
          <p:cNvPr id="20" name="Afbeelding 19"/>
          <p:cNvPicPr>
            <a:picLocks noChangeAspect="1"/>
          </p:cNvPicPr>
          <p:nvPr/>
        </p:nvPicPr>
        <p:blipFill>
          <a:blip r:embed="rId7" cstate="print"/>
          <a:stretch>
            <a:fillRect/>
          </a:stretch>
        </p:blipFill>
        <p:spPr>
          <a:xfrm>
            <a:off x="2501037" y="2037298"/>
            <a:ext cx="263291" cy="321303"/>
          </a:xfrm>
          <a:prstGeom prst="rect">
            <a:avLst/>
          </a:prstGeom>
        </p:spPr>
      </p:pic>
      <p:pic>
        <p:nvPicPr>
          <p:cNvPr id="22" name="Afbeelding 21"/>
          <p:cNvPicPr>
            <a:picLocks noChangeAspect="1"/>
          </p:cNvPicPr>
          <p:nvPr/>
        </p:nvPicPr>
        <p:blipFill>
          <a:blip r:embed="rId8" cstate="print"/>
          <a:stretch>
            <a:fillRect/>
          </a:stretch>
        </p:blipFill>
        <p:spPr>
          <a:xfrm>
            <a:off x="2485057" y="4659690"/>
            <a:ext cx="266283" cy="416301"/>
          </a:xfrm>
          <a:prstGeom prst="rect">
            <a:avLst/>
          </a:prstGeom>
        </p:spPr>
      </p:pic>
      <p:pic>
        <p:nvPicPr>
          <p:cNvPr id="23" name="Afbeelding 22"/>
          <p:cNvPicPr>
            <a:picLocks noChangeAspect="1"/>
          </p:cNvPicPr>
          <p:nvPr/>
        </p:nvPicPr>
        <p:blipFill>
          <a:blip r:embed="rId9" cstate="print"/>
          <a:stretch>
            <a:fillRect/>
          </a:stretch>
        </p:blipFill>
        <p:spPr>
          <a:xfrm>
            <a:off x="6949777" y="915757"/>
            <a:ext cx="385812" cy="263055"/>
          </a:xfrm>
          <a:prstGeom prst="rect">
            <a:avLst/>
          </a:prstGeom>
        </p:spPr>
      </p:pic>
      <p:pic>
        <p:nvPicPr>
          <p:cNvPr id="24" name="Afbeelding 23"/>
          <p:cNvPicPr>
            <a:picLocks noChangeAspect="1"/>
          </p:cNvPicPr>
          <p:nvPr/>
        </p:nvPicPr>
        <p:blipFill>
          <a:blip r:embed="rId10" cstate="print"/>
          <a:stretch>
            <a:fillRect/>
          </a:stretch>
        </p:blipFill>
        <p:spPr>
          <a:xfrm>
            <a:off x="7040556" y="3518983"/>
            <a:ext cx="299225" cy="290796"/>
          </a:xfrm>
          <a:prstGeom prst="rect">
            <a:avLst/>
          </a:prstGeom>
        </p:spPr>
      </p:pic>
      <p:pic>
        <p:nvPicPr>
          <p:cNvPr id="25" name="Afbeelding 24"/>
          <p:cNvPicPr>
            <a:picLocks noChangeAspect="1"/>
          </p:cNvPicPr>
          <p:nvPr/>
        </p:nvPicPr>
        <p:blipFill rotWithShape="1">
          <a:blip r:embed="rId11" cstate="print"/>
          <a:srcRect l="17050" t="33024" r="61669" b="30375"/>
          <a:stretch/>
        </p:blipFill>
        <p:spPr>
          <a:xfrm>
            <a:off x="7040554" y="2543134"/>
            <a:ext cx="269391" cy="260485"/>
          </a:xfrm>
          <a:prstGeom prst="rect">
            <a:avLst/>
          </a:prstGeom>
        </p:spPr>
      </p:pic>
      <p:sp>
        <p:nvSpPr>
          <p:cNvPr id="26" name="Rectangle 4"/>
          <p:cNvSpPr>
            <a:spLocks noChangeArrowheads="1"/>
          </p:cNvSpPr>
          <p:nvPr/>
        </p:nvSpPr>
        <p:spPr bwMode="auto">
          <a:xfrm>
            <a:off x="2812679" y="4666000"/>
            <a:ext cx="3952509" cy="1785104"/>
          </a:xfrm>
          <a:prstGeom prst="rect">
            <a:avLst/>
          </a:prstGeom>
          <a:noFill/>
          <a:ln w="9525">
            <a:solidFill>
              <a:schemeClr val="tx1"/>
            </a:solidFill>
            <a:miter lim="800000"/>
            <a:headEnd/>
            <a:tailEnd/>
          </a:ln>
        </p:spPr>
        <p:txBody>
          <a:bodyPr wrap="square" anchor="ctr">
            <a:spAutoFit/>
          </a:bodyPr>
          <a:lstStyle/>
          <a:p>
            <a:pPr eaLnBrk="0" fontAlgn="base" hangingPunct="0">
              <a:spcBef>
                <a:spcPct val="0"/>
              </a:spcBef>
              <a:spcAft>
                <a:spcPct val="0"/>
              </a:spcAft>
            </a:pPr>
            <a:r>
              <a:rPr lang="nl-NL" sz="1100" b="1">
                <a:solidFill>
                  <a:srgbClr val="0070C0"/>
                </a:solidFill>
                <a:latin typeface="Arial" charset="0"/>
                <a:ea typeface="Calibri" pitchFamily="34" charset="0"/>
                <a:cs typeface="Arial" charset="0"/>
              </a:rPr>
              <a:t>Leerpad		</a:t>
            </a:r>
            <a:r>
              <a:rPr lang="nl-NL" sz="1100" b="1">
                <a:solidFill>
                  <a:prstClr val="black"/>
                </a:solidFill>
                <a:latin typeface="Arial" charset="0"/>
                <a:ea typeface="Calibri" pitchFamily="34" charset="0"/>
                <a:cs typeface="Arial" charset="0"/>
              </a:rPr>
              <a:t>	</a:t>
            </a:r>
            <a:r>
              <a:rPr lang="nl-NL" sz="1100">
                <a:solidFill>
                  <a:prstClr val="black"/>
                </a:solidFill>
                <a:latin typeface="Arial" charset="0"/>
                <a:ea typeface="Calibri" pitchFamily="34" charset="0"/>
                <a:cs typeface="Arial" charset="0"/>
              </a:rPr>
              <a:t/>
            </a:r>
            <a:br>
              <a:rPr lang="nl-NL" sz="1100">
                <a:solidFill>
                  <a:prstClr val="black"/>
                </a:solidFill>
                <a:latin typeface="Arial" charset="0"/>
                <a:ea typeface="Calibri" pitchFamily="34" charset="0"/>
                <a:cs typeface="Arial" charset="0"/>
              </a:rPr>
            </a:br>
            <a:r>
              <a:rPr lang="nl-NL" sz="1100">
                <a:solidFill>
                  <a:prstClr val="black"/>
                </a:solidFill>
                <a:latin typeface="Arial" charset="0"/>
                <a:ea typeface="Calibri" pitchFamily="34" charset="0"/>
                <a:cs typeface="Arial" charset="0"/>
              </a:rPr>
              <a:t>- </a:t>
            </a:r>
            <a:r>
              <a:rPr lang="nl-NL" sz="1100">
                <a:solidFill>
                  <a:prstClr val="black"/>
                </a:solidFill>
                <a:latin typeface="Calibri"/>
                <a:ea typeface="Calibri" pitchFamily="34" charset="0"/>
                <a:cs typeface="Arial" charset="0"/>
              </a:rPr>
              <a:t>Ga op zoek naar informatie over bovengenoemde onderwerpen.</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Gebruik beschikbare bronnen om informatieve afbeeldingen te kunnen maken en vinden. Je kunt ook eigen gemaakte foto’s van het gebied in je verslag gebruiken.</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Maak een kaart van het plangebied. Denk aan de schaal. </a:t>
            </a:r>
          </a:p>
          <a:p>
            <a:pPr eaLnBrk="0" fontAlgn="base" hangingPunct="0">
              <a:spcBef>
                <a:spcPct val="0"/>
              </a:spcBef>
              <a:spcAft>
                <a:spcPct val="0"/>
              </a:spcAft>
            </a:pPr>
            <a:r>
              <a:rPr lang="nl-NL" sz="1100">
                <a:solidFill>
                  <a:prstClr val="black"/>
                </a:solidFill>
                <a:latin typeface="Calibri"/>
                <a:ea typeface="Calibri" pitchFamily="34" charset="0"/>
                <a:cs typeface="Arial" charset="0"/>
              </a:rPr>
              <a:t>- Zoek vergelijkbare initiatieven in Nederland om inspiratie op te doen voor het ontwerp. </a:t>
            </a:r>
          </a:p>
          <a:p>
            <a:pPr eaLnBrk="0" fontAlgn="base" hangingPunct="0">
              <a:spcBef>
                <a:spcPct val="0"/>
              </a:spcBef>
              <a:spcAft>
                <a:spcPct val="0"/>
              </a:spcAft>
            </a:pPr>
            <a:r>
              <a:rPr lang="nl-NL" sz="1100" b="1">
                <a:solidFill>
                  <a:prstClr val="black"/>
                </a:solidFill>
                <a:latin typeface="Calibri"/>
                <a:ea typeface="Calibri" pitchFamily="34" charset="0"/>
                <a:cs typeface="Arial" charset="0"/>
              </a:rPr>
              <a:t>Maak veel gebruik van afbeeldingen om je verhaal te ondersteunen.</a:t>
            </a:r>
          </a:p>
        </p:txBody>
      </p:sp>
      <p:pic>
        <p:nvPicPr>
          <p:cNvPr id="1026" name="Picture 2" descr="Gerelateerde afbeeldi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116" t="7129" r="15621" b="21880"/>
          <a:stretch/>
        </p:blipFill>
        <p:spPr bwMode="auto">
          <a:xfrm>
            <a:off x="7389083" y="4255431"/>
            <a:ext cx="3184525" cy="201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519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24000"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14339" name="Rectangle 3"/>
          <p:cNvSpPr>
            <a:spLocks noChangeArrowheads="1"/>
          </p:cNvSpPr>
          <p:nvPr/>
        </p:nvSpPr>
        <p:spPr bwMode="auto">
          <a:xfrm>
            <a:off x="2905900" y="868803"/>
            <a:ext cx="3932379" cy="938719"/>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Leerdoelen</a:t>
            </a:r>
          </a:p>
          <a:p>
            <a:pPr fontAlgn="base">
              <a:spcBef>
                <a:spcPct val="0"/>
              </a:spcBef>
              <a:spcAft>
                <a:spcPct val="0"/>
              </a:spcAft>
            </a:pPr>
            <a:r>
              <a:rPr lang="nl-NL" sz="1100">
                <a:solidFill>
                  <a:prstClr val="black"/>
                </a:solidFill>
                <a:latin typeface="Calibri"/>
                <a:ea typeface="Calibri" pitchFamily="34" charset="0"/>
                <a:cs typeface="Arial" charset="0"/>
              </a:rPr>
              <a:t>Na het maken van dit leerarrangement kun je:</a:t>
            </a:r>
          </a:p>
          <a:p>
            <a:pPr marL="171450" indent="-171450"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Een marktonderzoek opzetten</a:t>
            </a:r>
          </a:p>
          <a:p>
            <a:pPr marL="171450" indent="-171450"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Een doelgroep analyse maken</a:t>
            </a:r>
          </a:p>
          <a:p>
            <a:pPr marL="171450" indent="-171450"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De resultaten van een marktonderzoek verwerken </a:t>
            </a:r>
          </a:p>
        </p:txBody>
      </p:sp>
      <p:sp>
        <p:nvSpPr>
          <p:cNvPr id="14340" name="Rectangle 4"/>
          <p:cNvSpPr>
            <a:spLocks noChangeArrowheads="1"/>
          </p:cNvSpPr>
          <p:nvPr/>
        </p:nvSpPr>
        <p:spPr bwMode="auto">
          <a:xfrm>
            <a:off x="2897656" y="2103099"/>
            <a:ext cx="3940623" cy="2292935"/>
          </a:xfrm>
          <a:prstGeom prst="rect">
            <a:avLst/>
          </a:prstGeom>
          <a:noFill/>
          <a:ln w="9525">
            <a:solidFill>
              <a:schemeClr val="tx1"/>
            </a:solidFill>
            <a:miter lim="800000"/>
            <a:headEnd/>
            <a:tailEnd/>
          </a:ln>
        </p:spPr>
        <p:txBody>
          <a:bodyPr wrap="square" anchor="ctr">
            <a:spAutoFit/>
          </a:bodyPr>
          <a:lstStyle/>
          <a:p>
            <a:pPr eaLnBrk="0" fontAlgn="base" hangingPunct="0">
              <a:spcBef>
                <a:spcPct val="0"/>
              </a:spcBef>
              <a:spcAft>
                <a:spcPct val="0"/>
              </a:spcAft>
            </a:pPr>
            <a:r>
              <a:rPr lang="nl-NL" sz="1100" b="1" dirty="0">
                <a:solidFill>
                  <a:srgbClr val="0070C0"/>
                </a:solidFill>
                <a:latin typeface="Arial" charset="0"/>
                <a:ea typeface="Calibri" pitchFamily="34" charset="0"/>
                <a:cs typeface="Arial" charset="0"/>
              </a:rPr>
              <a:t>Leerproduct	</a:t>
            </a:r>
            <a:r>
              <a:rPr lang="nl-NL" sz="1100" b="1" dirty="0">
                <a:solidFill>
                  <a:prstClr val="black"/>
                </a:solidFill>
                <a:latin typeface="Arial" charset="0"/>
                <a:ea typeface="Calibri" pitchFamily="34" charset="0"/>
                <a:cs typeface="Arial" charset="0"/>
              </a:rPr>
              <a:t>		</a:t>
            </a:r>
          </a:p>
          <a:p>
            <a:pPr eaLnBrk="0" fontAlgn="base" hangingPunct="0">
              <a:spcBef>
                <a:spcPct val="0"/>
              </a:spcBef>
              <a:spcAft>
                <a:spcPct val="0"/>
              </a:spcAft>
            </a:pPr>
            <a:r>
              <a:rPr lang="nl-NL" sz="1100" dirty="0">
                <a:solidFill>
                  <a:prstClr val="black"/>
                </a:solidFill>
                <a:latin typeface="Calibri"/>
                <a:ea typeface="Calibri" pitchFamily="34" charset="0"/>
                <a:cs typeface="Arial" charset="0"/>
              </a:rPr>
              <a:t>Een verslag dat bestaat uit 2 onderdelen: </a:t>
            </a:r>
          </a:p>
          <a:p>
            <a:pPr marL="171450" indent="-171450" eaLnBrk="0" fontAlgn="base" hangingPunct="0">
              <a:spcBef>
                <a:spcPct val="0"/>
              </a:spcBef>
              <a:spcAft>
                <a:spcPct val="0"/>
              </a:spcAft>
              <a:buFont typeface="Arial" panose="020B0604020202020204" pitchFamily="34" charset="0"/>
              <a:buChar char="•"/>
            </a:pPr>
            <a:r>
              <a:rPr lang="nl-NL" sz="1100" dirty="0">
                <a:solidFill>
                  <a:prstClr val="black"/>
                </a:solidFill>
                <a:latin typeface="Calibri"/>
                <a:ea typeface="Calibri" pitchFamily="34" charset="0"/>
                <a:cs typeface="Arial" charset="0"/>
              </a:rPr>
              <a:t>Een Excel verslag waarin je de doelgroep van de opdrachtgever analyseert en grafisch presenteert. </a:t>
            </a:r>
          </a:p>
          <a:p>
            <a:pPr marL="171450" indent="-171450" eaLnBrk="0" fontAlgn="base" hangingPunct="0">
              <a:spcBef>
                <a:spcPct val="0"/>
              </a:spcBef>
              <a:spcAft>
                <a:spcPct val="0"/>
              </a:spcAft>
              <a:buFont typeface="Arial" panose="020B0604020202020204" pitchFamily="34" charset="0"/>
              <a:buChar char="•"/>
            </a:pPr>
            <a:r>
              <a:rPr lang="nl-NL" sz="1100" dirty="0">
                <a:solidFill>
                  <a:prstClr val="black"/>
                </a:solidFill>
                <a:latin typeface="Calibri"/>
                <a:ea typeface="Calibri" pitchFamily="34" charset="0"/>
                <a:cs typeface="Arial" charset="0"/>
              </a:rPr>
              <a:t>Een aanbeveling op basis van de 4C’s. </a:t>
            </a:r>
          </a:p>
          <a:p>
            <a:pPr eaLnBrk="0" fontAlgn="base" hangingPunct="0">
              <a:spcBef>
                <a:spcPct val="0"/>
              </a:spcBef>
              <a:spcAft>
                <a:spcPct val="0"/>
              </a:spcAft>
            </a:pPr>
            <a:r>
              <a:rPr lang="nl-NL" sz="1100" dirty="0">
                <a:solidFill>
                  <a:prstClr val="black"/>
                </a:solidFill>
                <a:latin typeface="Calibri"/>
                <a:ea typeface="Calibri" pitchFamily="34" charset="0"/>
                <a:cs typeface="Arial" charset="0"/>
              </a:rPr>
              <a:t>In het verslag komt het volgende aan bod:</a:t>
            </a:r>
          </a:p>
          <a:p>
            <a:pPr marL="171450" indent="-171450" eaLnBrk="0" fontAlgn="base" hangingPunct="0">
              <a:spcBef>
                <a:spcPct val="0"/>
              </a:spcBef>
              <a:spcAft>
                <a:spcPct val="0"/>
              </a:spcAft>
              <a:buFont typeface="Arial" panose="020B0604020202020204" pitchFamily="34" charset="0"/>
              <a:buChar char="•"/>
            </a:pPr>
            <a:r>
              <a:rPr lang="nl-NL" sz="1100" dirty="0">
                <a:solidFill>
                  <a:prstClr val="black"/>
                </a:solidFill>
                <a:latin typeface="Calibri"/>
                <a:ea typeface="Calibri" pitchFamily="34" charset="0"/>
                <a:cs typeface="Arial" charset="0"/>
              </a:rPr>
              <a:t>Deskresearch met daarin minimaal 8 demografische gegevens (zie PPT “Deskresearch Spoorzone”).</a:t>
            </a:r>
          </a:p>
          <a:p>
            <a:pPr marL="171450" indent="-171450" eaLnBrk="0" fontAlgn="base" hangingPunct="0">
              <a:spcBef>
                <a:spcPct val="0"/>
              </a:spcBef>
              <a:spcAft>
                <a:spcPct val="0"/>
              </a:spcAft>
              <a:buFont typeface="Arial" panose="020B0604020202020204" pitchFamily="34" charset="0"/>
              <a:buChar char="•"/>
            </a:pPr>
            <a:r>
              <a:rPr lang="nl-NL" sz="1100" dirty="0">
                <a:solidFill>
                  <a:prstClr val="black"/>
                </a:solidFill>
                <a:latin typeface="Calibri"/>
                <a:ea typeface="Calibri" pitchFamily="34" charset="0"/>
                <a:cs typeface="Arial" charset="0"/>
              </a:rPr>
              <a:t>De gegevens verwerkt in een passende diagram.</a:t>
            </a:r>
          </a:p>
          <a:p>
            <a:pPr marL="171450" indent="-171450" eaLnBrk="0" fontAlgn="base" hangingPunct="0">
              <a:spcBef>
                <a:spcPct val="0"/>
              </a:spcBef>
              <a:spcAft>
                <a:spcPct val="0"/>
              </a:spcAft>
              <a:buFont typeface="Arial" panose="020B0604020202020204" pitchFamily="34" charset="0"/>
              <a:buChar char="•"/>
            </a:pPr>
            <a:r>
              <a:rPr lang="nl-NL" sz="1100" dirty="0">
                <a:solidFill>
                  <a:prstClr val="black"/>
                </a:solidFill>
                <a:latin typeface="Calibri"/>
                <a:ea typeface="Calibri" pitchFamily="34" charset="0"/>
                <a:cs typeface="Arial" charset="0"/>
              </a:rPr>
              <a:t>Een beschrijving van de 4C’s voor het gebied de Spoorzone.</a:t>
            </a:r>
          </a:p>
          <a:p>
            <a:pPr marL="171450" indent="-171450" eaLnBrk="0" fontAlgn="base" hangingPunct="0">
              <a:spcBef>
                <a:spcPct val="0"/>
              </a:spcBef>
              <a:spcAft>
                <a:spcPct val="0"/>
              </a:spcAft>
              <a:buFont typeface="Arial" panose="020B0604020202020204" pitchFamily="34" charset="0"/>
              <a:buChar char="•"/>
            </a:pPr>
            <a:r>
              <a:rPr lang="nl-NL" sz="1100" dirty="0">
                <a:solidFill>
                  <a:prstClr val="black"/>
                </a:solidFill>
                <a:latin typeface="Calibri"/>
                <a:ea typeface="Calibri" pitchFamily="34" charset="0"/>
                <a:cs typeface="Arial" charset="0"/>
              </a:rPr>
              <a:t>Een aanbeveling voor de opdrachtgever op basis van de externe data, dit wederom m.b.v. de 4C’s.</a:t>
            </a:r>
          </a:p>
          <a:p>
            <a:pPr marL="171450" indent="-171450" eaLnBrk="0" fontAlgn="base" hangingPunct="0">
              <a:spcBef>
                <a:spcPct val="0"/>
              </a:spcBef>
              <a:spcAft>
                <a:spcPct val="0"/>
              </a:spcAft>
              <a:buFont typeface="Arial" panose="020B0604020202020204" pitchFamily="34" charset="0"/>
              <a:buChar char="•"/>
            </a:pPr>
            <a:r>
              <a:rPr lang="nl-NL" sz="1100" dirty="0">
                <a:solidFill>
                  <a:prstClr val="black"/>
                </a:solidFill>
                <a:latin typeface="Calibri"/>
                <a:ea typeface="Calibri" pitchFamily="34" charset="0"/>
                <a:cs typeface="Arial" charset="0"/>
              </a:rPr>
              <a:t>Bronvermelding.</a:t>
            </a:r>
          </a:p>
        </p:txBody>
      </p:sp>
      <p:sp>
        <p:nvSpPr>
          <p:cNvPr id="14342" name="Rectangle 6"/>
          <p:cNvSpPr>
            <a:spLocks noChangeArrowheads="1"/>
          </p:cNvSpPr>
          <p:nvPr/>
        </p:nvSpPr>
        <p:spPr bwMode="auto">
          <a:xfrm>
            <a:off x="7332160" y="908572"/>
            <a:ext cx="3193256" cy="1446550"/>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Samenwerken       </a:t>
            </a:r>
            <a:r>
              <a:rPr lang="nl-NL" sz="1100" b="1">
                <a:solidFill>
                  <a:prstClr val="black"/>
                </a:solidFill>
                <a:latin typeface="Arial" charset="0"/>
                <a:ea typeface="Calibri" pitchFamily="34" charset="0"/>
                <a:cs typeface="Arial" charset="0"/>
              </a:rPr>
              <a:t>                                </a:t>
            </a:r>
            <a:r>
              <a:rPr lang="nl-NL" sz="1100" b="1">
                <a:solidFill>
                  <a:srgbClr val="FF0000"/>
                </a:solidFill>
                <a:latin typeface="Arial" charset="0"/>
                <a:ea typeface="Calibri" pitchFamily="34" charset="0"/>
                <a:cs typeface="Arial" charset="0"/>
              </a:rPr>
              <a:t>  </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Plaats je product op het Leerplatform.</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Bekijk leerproducten van anderen en geef feedback.</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Verbeter je leerproduct en plaats versie 2</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Deze opdracht maak je met je projectgroep</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Versie 1 29-05-2020</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Versie 2 05-06-2020</a:t>
            </a:r>
          </a:p>
        </p:txBody>
      </p:sp>
      <p:sp>
        <p:nvSpPr>
          <p:cNvPr id="14344" name="Rectangle 8"/>
          <p:cNvSpPr>
            <a:spLocks noChangeArrowheads="1"/>
          </p:cNvSpPr>
          <p:nvPr/>
        </p:nvSpPr>
        <p:spPr bwMode="auto">
          <a:xfrm>
            <a:off x="7332163" y="2572516"/>
            <a:ext cx="3184525" cy="532453"/>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Bijeenkomsten</a:t>
            </a:r>
            <a:r>
              <a:rPr lang="nl-NL" sz="1100" b="1">
                <a:solidFill>
                  <a:prstClr val="black"/>
                </a:solidFill>
                <a:latin typeface="Arial" charset="0"/>
                <a:ea typeface="Calibri" pitchFamily="34" charset="0"/>
                <a:cs typeface="Arial" charset="0"/>
              </a:rPr>
              <a:t>		</a:t>
            </a:r>
            <a:endParaRPr lang="nl-NL" sz="1100">
              <a:solidFill>
                <a:prstClr val="black"/>
              </a:solidFill>
              <a:latin typeface="Arial" charset="0"/>
              <a:ea typeface="Calibri" pitchFamily="34" charset="0"/>
              <a:cs typeface="Arial" charset="0"/>
            </a:endParaRPr>
          </a:p>
          <a:p>
            <a:pPr marL="171450" indent="-171450" defTabSz="457200" eaLnBrk="0" fontAlgn="base" hangingPunct="0">
              <a:lnSpc>
                <a:spcPct val="80000"/>
              </a:lnSpc>
              <a:spcBef>
                <a:spcPct val="0"/>
              </a:spcBef>
              <a:spcAft>
                <a:spcPct val="0"/>
              </a:spcAft>
              <a:buFont typeface="Arial" panose="020B0604020202020204" pitchFamily="34" charset="0"/>
              <a:buChar char="•"/>
              <a:tabLst>
                <a:tab pos="176213" algn="l"/>
                <a:tab pos="1163638" algn="l"/>
              </a:tabLst>
            </a:pPr>
            <a:r>
              <a:rPr lang="nl-NL" sz="1100">
                <a:solidFill>
                  <a:prstClr val="black"/>
                </a:solidFill>
                <a:latin typeface="Calibri"/>
                <a:ea typeface="Calibri" pitchFamily="34" charset="0"/>
                <a:cs typeface="Arial" charset="0"/>
              </a:rPr>
              <a:t>Les over Marktonderzoek</a:t>
            </a:r>
          </a:p>
          <a:p>
            <a:pPr marL="171450" indent="-171450" defTabSz="457200" eaLnBrk="0" fontAlgn="base" hangingPunct="0">
              <a:lnSpc>
                <a:spcPct val="80000"/>
              </a:lnSpc>
              <a:spcBef>
                <a:spcPct val="0"/>
              </a:spcBef>
              <a:spcAft>
                <a:spcPct val="0"/>
              </a:spcAft>
              <a:buFont typeface="Arial" panose="020B0604020202020204" pitchFamily="34" charset="0"/>
              <a:buChar char="•"/>
              <a:tabLst>
                <a:tab pos="176213" algn="l"/>
                <a:tab pos="1163638" algn="l"/>
              </a:tabLst>
            </a:pPr>
            <a:r>
              <a:rPr lang="nl-NL" sz="1100">
                <a:solidFill>
                  <a:prstClr val="black"/>
                </a:solidFill>
                <a:latin typeface="Calibri"/>
                <a:ea typeface="Calibri" pitchFamily="34" charset="0"/>
                <a:cs typeface="Arial" charset="0"/>
              </a:rPr>
              <a:t>Les over Deskresearch</a:t>
            </a:r>
          </a:p>
        </p:txBody>
      </p:sp>
      <p:sp>
        <p:nvSpPr>
          <p:cNvPr id="14346" name="Rectangle 8"/>
          <p:cNvSpPr>
            <a:spLocks noChangeArrowheads="1"/>
          </p:cNvSpPr>
          <p:nvPr/>
        </p:nvSpPr>
        <p:spPr bwMode="auto">
          <a:xfrm>
            <a:off x="7332160" y="3384984"/>
            <a:ext cx="3201988" cy="498598"/>
          </a:xfrm>
          <a:prstGeom prst="rect">
            <a:avLst/>
          </a:prstGeom>
          <a:noFill/>
          <a:ln w="9525">
            <a:solidFill>
              <a:schemeClr val="tx1"/>
            </a:solidFill>
            <a:miter lim="800000"/>
            <a:headEnd/>
            <a:tailEnd/>
          </a:ln>
        </p:spPr>
        <p:txBody>
          <a:bodyPr wrap="square" anchor="ctr">
            <a:spAutoFit/>
          </a:bodyPr>
          <a:lstStyle/>
          <a:p>
            <a:pPr defTabSz="457200" eaLnBrk="0" fontAlgn="base" hangingPunct="0">
              <a:lnSpc>
                <a:spcPct val="80000"/>
              </a:lnSpc>
              <a:spcBef>
                <a:spcPct val="0"/>
              </a:spcBef>
              <a:spcAft>
                <a:spcPct val="0"/>
              </a:spcAft>
              <a:tabLst>
                <a:tab pos="176213" algn="l"/>
                <a:tab pos="1163638" algn="l"/>
              </a:tabLst>
            </a:pPr>
            <a:r>
              <a:rPr lang="nl-NL" sz="1100" b="1">
                <a:solidFill>
                  <a:srgbClr val="0070C0"/>
                </a:solidFill>
                <a:latin typeface="Arial" charset="0"/>
                <a:ea typeface="Calibri" pitchFamily="34" charset="0"/>
                <a:cs typeface="Arial" charset="0"/>
              </a:rPr>
              <a:t>Bronnen</a:t>
            </a:r>
          </a:p>
          <a:p>
            <a:pPr marL="171450" indent="-171450" defTabSz="457200" eaLnBrk="0" fontAlgn="base" hangingPunct="0">
              <a:lnSpc>
                <a:spcPct val="80000"/>
              </a:lnSpc>
              <a:spcBef>
                <a:spcPct val="0"/>
              </a:spcBef>
              <a:spcAft>
                <a:spcPct val="0"/>
              </a:spcAft>
              <a:buFont typeface="Arial" panose="020B0604020202020204" pitchFamily="34" charset="0"/>
              <a:buChar char="•"/>
              <a:tabLst>
                <a:tab pos="176213" algn="l"/>
                <a:tab pos="1163638" algn="l"/>
              </a:tabLst>
            </a:pPr>
            <a:r>
              <a:rPr lang="nl-NL" sz="1100">
                <a:solidFill>
                  <a:prstClr val="black"/>
                </a:solidFill>
                <a:latin typeface="Calibri"/>
                <a:ea typeface="Calibri" pitchFamily="34" charset="0"/>
                <a:cs typeface="Arial" charset="0"/>
              </a:rPr>
              <a:t>PowerPoint van lessen</a:t>
            </a:r>
          </a:p>
          <a:p>
            <a:pPr marL="171450" indent="-171450" defTabSz="457200" eaLnBrk="0" fontAlgn="base" hangingPunct="0">
              <a:lnSpc>
                <a:spcPct val="80000"/>
              </a:lnSpc>
              <a:spcBef>
                <a:spcPct val="0"/>
              </a:spcBef>
              <a:spcAft>
                <a:spcPct val="0"/>
              </a:spcAft>
              <a:buFont typeface="Arial" panose="020B0604020202020204" pitchFamily="34" charset="0"/>
              <a:buChar char="•"/>
              <a:tabLst>
                <a:tab pos="176213" algn="l"/>
                <a:tab pos="1163638" algn="l"/>
              </a:tabLst>
            </a:pPr>
            <a:r>
              <a:rPr lang="nl-NL" sz="1100">
                <a:solidFill>
                  <a:prstClr val="black"/>
                </a:solidFill>
                <a:latin typeface="Calibri"/>
                <a:ea typeface="Calibri" pitchFamily="34" charset="0"/>
                <a:cs typeface="Arial" charset="0"/>
              </a:rPr>
              <a:t>Websites uit de PPT “Deskresearch Spoorzone”</a:t>
            </a:r>
          </a:p>
        </p:txBody>
      </p:sp>
      <p:sp>
        <p:nvSpPr>
          <p:cNvPr id="14348" name="Tekstvak 23"/>
          <p:cNvSpPr txBox="1">
            <a:spLocks noChangeArrowheads="1"/>
          </p:cNvSpPr>
          <p:nvPr/>
        </p:nvSpPr>
        <p:spPr bwMode="auto">
          <a:xfrm>
            <a:off x="2925611" y="244429"/>
            <a:ext cx="7852137" cy="523220"/>
          </a:xfrm>
          <a:prstGeom prst="rect">
            <a:avLst/>
          </a:prstGeom>
          <a:noFill/>
          <a:ln w="9525">
            <a:noFill/>
            <a:miter lim="800000"/>
            <a:headEnd/>
            <a:tailEnd/>
          </a:ln>
        </p:spPr>
        <p:txBody>
          <a:bodyPr wrap="square" anchor="t">
            <a:spAutoFit/>
          </a:bodyPr>
          <a:lstStyle/>
          <a:p>
            <a:pPr fontAlgn="base">
              <a:spcBef>
                <a:spcPct val="0"/>
              </a:spcBef>
              <a:spcAft>
                <a:spcPct val="0"/>
              </a:spcAft>
            </a:pPr>
            <a:r>
              <a:rPr lang="nl-NL" sz="2800">
                <a:solidFill>
                  <a:prstClr val="black"/>
                </a:solidFill>
                <a:latin typeface="Calibri"/>
                <a:cs typeface="Calibri"/>
              </a:rPr>
              <a:t>1920_IRG_2_Marktonderzoek</a:t>
            </a:r>
            <a:endParaRPr lang="nl-NL" sz="2400">
              <a:solidFill>
                <a:prstClr val="black"/>
              </a:solidFill>
              <a:latin typeface="Calibri" pitchFamily="34" charset="0"/>
            </a:endParaRPr>
          </a:p>
        </p:txBody>
      </p:sp>
      <p:sp>
        <p:nvSpPr>
          <p:cNvPr id="17" name="Rechthoek 16"/>
          <p:cNvSpPr/>
          <p:nvPr/>
        </p:nvSpPr>
        <p:spPr>
          <a:xfrm>
            <a:off x="2452688" y="6704013"/>
            <a:ext cx="8215312" cy="1524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pic>
        <p:nvPicPr>
          <p:cNvPr id="19" name="Afbeelding 18"/>
          <p:cNvPicPr>
            <a:picLocks noChangeAspect="1"/>
          </p:cNvPicPr>
          <p:nvPr/>
        </p:nvPicPr>
        <p:blipFill rotWithShape="1">
          <a:blip r:embed="rId3" cstate="print"/>
          <a:srcRect l="21805" r="10840"/>
          <a:stretch/>
        </p:blipFill>
        <p:spPr>
          <a:xfrm>
            <a:off x="2507134" y="868803"/>
            <a:ext cx="299335" cy="412425"/>
          </a:xfrm>
          <a:prstGeom prst="rect">
            <a:avLst/>
          </a:prstGeom>
        </p:spPr>
      </p:pic>
      <p:pic>
        <p:nvPicPr>
          <p:cNvPr id="20" name="Afbeelding 19"/>
          <p:cNvPicPr>
            <a:picLocks noChangeAspect="1"/>
          </p:cNvPicPr>
          <p:nvPr/>
        </p:nvPicPr>
        <p:blipFill>
          <a:blip r:embed="rId4" cstate="print"/>
          <a:stretch>
            <a:fillRect/>
          </a:stretch>
        </p:blipFill>
        <p:spPr>
          <a:xfrm>
            <a:off x="2554401" y="2106349"/>
            <a:ext cx="263290" cy="321303"/>
          </a:xfrm>
          <a:prstGeom prst="rect">
            <a:avLst/>
          </a:prstGeom>
        </p:spPr>
      </p:pic>
      <p:pic>
        <p:nvPicPr>
          <p:cNvPr id="22" name="Afbeelding 21"/>
          <p:cNvPicPr>
            <a:picLocks noChangeAspect="1"/>
          </p:cNvPicPr>
          <p:nvPr/>
        </p:nvPicPr>
        <p:blipFill>
          <a:blip r:embed="rId5" cstate="print"/>
          <a:stretch>
            <a:fillRect/>
          </a:stretch>
        </p:blipFill>
        <p:spPr>
          <a:xfrm>
            <a:off x="2559679" y="4731663"/>
            <a:ext cx="266283" cy="416301"/>
          </a:xfrm>
          <a:prstGeom prst="rect">
            <a:avLst/>
          </a:prstGeom>
        </p:spPr>
      </p:pic>
      <p:pic>
        <p:nvPicPr>
          <p:cNvPr id="23" name="Afbeelding 22"/>
          <p:cNvPicPr>
            <a:picLocks noChangeAspect="1"/>
          </p:cNvPicPr>
          <p:nvPr/>
        </p:nvPicPr>
        <p:blipFill>
          <a:blip r:embed="rId6" cstate="print"/>
          <a:stretch>
            <a:fillRect/>
          </a:stretch>
        </p:blipFill>
        <p:spPr>
          <a:xfrm>
            <a:off x="6910625" y="915544"/>
            <a:ext cx="385812" cy="263054"/>
          </a:xfrm>
          <a:prstGeom prst="rect">
            <a:avLst/>
          </a:prstGeom>
        </p:spPr>
      </p:pic>
      <p:pic>
        <p:nvPicPr>
          <p:cNvPr id="24" name="Afbeelding 23"/>
          <p:cNvPicPr>
            <a:picLocks noChangeAspect="1"/>
          </p:cNvPicPr>
          <p:nvPr/>
        </p:nvPicPr>
        <p:blipFill>
          <a:blip r:embed="rId7" cstate="print"/>
          <a:stretch>
            <a:fillRect/>
          </a:stretch>
        </p:blipFill>
        <p:spPr>
          <a:xfrm>
            <a:off x="7010170" y="3301114"/>
            <a:ext cx="299225" cy="290796"/>
          </a:xfrm>
          <a:prstGeom prst="rect">
            <a:avLst/>
          </a:prstGeom>
        </p:spPr>
      </p:pic>
      <p:pic>
        <p:nvPicPr>
          <p:cNvPr id="25" name="Afbeelding 24"/>
          <p:cNvPicPr>
            <a:picLocks noChangeAspect="1"/>
          </p:cNvPicPr>
          <p:nvPr/>
        </p:nvPicPr>
        <p:blipFill rotWithShape="1">
          <a:blip r:embed="rId8" cstate="print"/>
          <a:srcRect l="17050" t="33024" r="61669" b="30375"/>
          <a:stretch/>
        </p:blipFill>
        <p:spPr>
          <a:xfrm>
            <a:off x="7010167" y="2538661"/>
            <a:ext cx="269390" cy="260485"/>
          </a:xfrm>
          <a:prstGeom prst="rect">
            <a:avLst/>
          </a:prstGeom>
        </p:spPr>
      </p:pic>
      <p:sp>
        <p:nvSpPr>
          <p:cNvPr id="26" name="Rectangle 4"/>
          <p:cNvSpPr>
            <a:spLocks noChangeArrowheads="1"/>
          </p:cNvSpPr>
          <p:nvPr/>
        </p:nvSpPr>
        <p:spPr bwMode="auto">
          <a:xfrm>
            <a:off x="2899211" y="4732098"/>
            <a:ext cx="3937506" cy="1877437"/>
          </a:xfrm>
          <a:prstGeom prst="rect">
            <a:avLst/>
          </a:prstGeom>
          <a:noFill/>
          <a:ln w="9525">
            <a:solidFill>
              <a:schemeClr val="tx1"/>
            </a:solidFill>
            <a:miter lim="800000"/>
            <a:headEnd/>
            <a:tailEnd/>
          </a:ln>
        </p:spPr>
        <p:txBody>
          <a:bodyPr wrap="square" anchor="ctr">
            <a:spAutoFit/>
          </a:bodyPr>
          <a:lstStyle/>
          <a:p>
            <a:pPr eaLnBrk="0" fontAlgn="base" hangingPunct="0">
              <a:spcBef>
                <a:spcPct val="0"/>
              </a:spcBef>
              <a:spcAft>
                <a:spcPct val="0"/>
              </a:spcAft>
            </a:pPr>
            <a:r>
              <a:rPr lang="nl-NL" sz="1100" b="1" err="1">
                <a:solidFill>
                  <a:srgbClr val="0070C0"/>
                </a:solidFill>
                <a:latin typeface="Arial" charset="0"/>
                <a:ea typeface="Calibri" pitchFamily="34" charset="0"/>
                <a:cs typeface="Arial" charset="0"/>
              </a:rPr>
              <a:t>Leerpad</a:t>
            </a:r>
            <a:r>
              <a:rPr lang="nl-NL" sz="1100" b="1">
                <a:solidFill>
                  <a:srgbClr val="0070C0"/>
                </a:solidFill>
                <a:latin typeface="Arial" charset="0"/>
                <a:ea typeface="Calibri" pitchFamily="34" charset="0"/>
                <a:cs typeface="Arial" charset="0"/>
              </a:rPr>
              <a:t>		</a:t>
            </a:r>
            <a:r>
              <a:rPr lang="nl-NL" sz="1100" b="1">
                <a:solidFill>
                  <a:prstClr val="black"/>
                </a:solidFill>
                <a:latin typeface="Arial" charset="0"/>
                <a:ea typeface="Calibri" pitchFamily="34" charset="0"/>
                <a:cs typeface="Arial" charset="0"/>
              </a:rPr>
              <a:t>	</a:t>
            </a:r>
          </a:p>
          <a:p>
            <a:pPr marL="171450" indent="-171450" eaLnBrk="0" fontAlgn="base" hangingPunct="0">
              <a:spcBef>
                <a:spcPct val="0"/>
              </a:spcBef>
              <a:spcAft>
                <a:spcPct val="0"/>
              </a:spcAft>
              <a:buFont typeface="Arial" panose="020B0604020202020204" pitchFamily="34" charset="0"/>
              <a:buChar char="•"/>
            </a:pPr>
            <a:r>
              <a:rPr lang="nl-NL" sz="1050">
                <a:solidFill>
                  <a:prstClr val="black"/>
                </a:solidFill>
                <a:latin typeface="Calibri"/>
                <a:ea typeface="Calibri" pitchFamily="34" charset="0"/>
                <a:cs typeface="Arial" charset="0"/>
              </a:rPr>
              <a:t>Gebruik voor je deskresearch o.a. de websites uit de PPT “Deskresearch Spoorzone”. </a:t>
            </a:r>
          </a:p>
          <a:p>
            <a:pPr marL="171450" indent="-171450" eaLnBrk="0" fontAlgn="base" hangingPunct="0">
              <a:spcBef>
                <a:spcPct val="0"/>
              </a:spcBef>
              <a:spcAft>
                <a:spcPct val="0"/>
              </a:spcAft>
              <a:buFont typeface="Arial" panose="020B0604020202020204" pitchFamily="34" charset="0"/>
              <a:buChar char="•"/>
            </a:pPr>
            <a:r>
              <a:rPr lang="nl-NL" sz="1050">
                <a:solidFill>
                  <a:prstClr val="black"/>
                </a:solidFill>
                <a:latin typeface="Calibri"/>
                <a:ea typeface="Calibri" pitchFamily="34" charset="0"/>
                <a:cs typeface="Arial" charset="0"/>
              </a:rPr>
              <a:t>Onderzoek het gebied van jullie groep op minimaal 8 demografische gegevens (zie PPT).</a:t>
            </a:r>
          </a:p>
          <a:p>
            <a:pPr marL="171450" indent="-171450" eaLnBrk="0" fontAlgn="base" hangingPunct="0">
              <a:spcBef>
                <a:spcPct val="0"/>
              </a:spcBef>
              <a:spcAft>
                <a:spcPct val="0"/>
              </a:spcAft>
              <a:buFont typeface="Arial" panose="020B0604020202020204" pitchFamily="34" charset="0"/>
              <a:buChar char="•"/>
            </a:pPr>
            <a:r>
              <a:rPr lang="nl-NL" sz="1050">
                <a:solidFill>
                  <a:prstClr val="black"/>
                </a:solidFill>
                <a:latin typeface="Calibri"/>
                <a:ea typeface="Calibri" pitchFamily="34" charset="0"/>
                <a:cs typeface="Arial" charset="0"/>
              </a:rPr>
              <a:t>Verwerk de gegevens in Excel met bijpassende diagrammen.</a:t>
            </a:r>
          </a:p>
          <a:p>
            <a:pPr marL="171450" indent="-171450" eaLnBrk="0" fontAlgn="base" hangingPunct="0">
              <a:spcBef>
                <a:spcPct val="0"/>
              </a:spcBef>
              <a:spcAft>
                <a:spcPct val="0"/>
              </a:spcAft>
              <a:buFont typeface="Arial" panose="020B0604020202020204" pitchFamily="34" charset="0"/>
              <a:buChar char="•"/>
            </a:pPr>
            <a:r>
              <a:rPr lang="nl-NL" sz="1050">
                <a:solidFill>
                  <a:prstClr val="black"/>
                </a:solidFill>
                <a:latin typeface="Calibri"/>
                <a:ea typeface="Calibri" pitchFamily="34" charset="0"/>
                <a:cs typeface="Arial" charset="0"/>
              </a:rPr>
              <a:t>Beschrijf de 4C’s van de Spoorzone op dit moment.</a:t>
            </a:r>
          </a:p>
          <a:p>
            <a:pPr marL="171450" indent="-171450" eaLnBrk="0" fontAlgn="base" hangingPunct="0">
              <a:spcBef>
                <a:spcPct val="0"/>
              </a:spcBef>
              <a:spcAft>
                <a:spcPct val="0"/>
              </a:spcAft>
              <a:buFont typeface="Arial" panose="020B0604020202020204" pitchFamily="34" charset="0"/>
              <a:buChar char="•"/>
            </a:pPr>
            <a:r>
              <a:rPr lang="nl-NL" sz="1050">
                <a:solidFill>
                  <a:prstClr val="black"/>
                </a:solidFill>
                <a:latin typeface="Calibri"/>
                <a:ea typeface="Calibri" pitchFamily="34" charset="0"/>
                <a:cs typeface="Arial" charset="0"/>
              </a:rPr>
              <a:t>Schrijf een aanbeveling m.b.v. de 4C’s en jullie externe data voor de opdrachtgever.</a:t>
            </a:r>
          </a:p>
          <a:p>
            <a:pPr marL="171450" indent="-171450" eaLnBrk="0" fontAlgn="base" hangingPunct="0">
              <a:spcBef>
                <a:spcPct val="0"/>
              </a:spcBef>
              <a:spcAft>
                <a:spcPct val="0"/>
              </a:spcAft>
              <a:buFont typeface="Arial" panose="020B0604020202020204" pitchFamily="34" charset="0"/>
              <a:buChar char="•"/>
            </a:pPr>
            <a:r>
              <a:rPr lang="nl-NL" sz="1050">
                <a:solidFill>
                  <a:prstClr val="black"/>
                </a:solidFill>
                <a:latin typeface="Calibri"/>
                <a:ea typeface="Calibri" pitchFamily="34" charset="0"/>
                <a:cs typeface="Arial" charset="0"/>
              </a:rPr>
              <a:t>Zorg voor een overzichtelijk Excel verslag waarin alle eerder genoemde punten aan bod komen.</a:t>
            </a:r>
          </a:p>
        </p:txBody>
      </p:sp>
      <p:pic>
        <p:nvPicPr>
          <p:cNvPr id="18" name="Afbeelding 17"/>
          <p:cNvPicPr>
            <a:picLocks noChangeAspect="1"/>
          </p:cNvPicPr>
          <p:nvPr/>
        </p:nvPicPr>
        <p:blipFill>
          <a:blip r:embed="rId9" cstate="print"/>
          <a:stretch>
            <a:fillRect/>
          </a:stretch>
        </p:blipFill>
        <p:spPr>
          <a:xfrm>
            <a:off x="1524000" y="0"/>
            <a:ext cx="1275008" cy="915544"/>
          </a:xfrm>
          <a:prstGeom prst="rect">
            <a:avLst/>
          </a:prstGeom>
        </p:spPr>
      </p:pic>
      <p:sp>
        <p:nvSpPr>
          <p:cNvPr id="21" name="Tekstvak 20"/>
          <p:cNvSpPr txBox="1"/>
          <p:nvPr/>
        </p:nvSpPr>
        <p:spPr>
          <a:xfrm>
            <a:off x="7332160" y="6125378"/>
            <a:ext cx="3072146" cy="461665"/>
          </a:xfrm>
          <a:prstGeom prst="rect">
            <a:avLst/>
          </a:prstGeom>
          <a:noFill/>
        </p:spPr>
        <p:txBody>
          <a:bodyPr wrap="square" rtlCol="0">
            <a:spAutoFit/>
          </a:bodyPr>
          <a:lstStyle/>
          <a:p>
            <a:pPr defTabSz="457200" fontAlgn="base">
              <a:spcBef>
                <a:spcPct val="0"/>
              </a:spcBef>
              <a:spcAft>
                <a:spcPct val="0"/>
              </a:spcAft>
            </a:pPr>
            <a:r>
              <a:rPr lang="nl-NL" sz="1200" i="1">
                <a:solidFill>
                  <a:prstClr val="black"/>
                </a:solidFill>
                <a:latin typeface="Arial" panose="020B0604020202020204" pitchFamily="34" charset="0"/>
                <a:cs typeface="Arial" panose="020B0604020202020204" pitchFamily="34" charset="0"/>
              </a:rPr>
              <a:t>Wat adviseren jullie de opdrachtgever op het gebied van marketing? </a:t>
            </a:r>
          </a:p>
        </p:txBody>
      </p:sp>
      <p:pic>
        <p:nvPicPr>
          <p:cNvPr id="2" name="Afbeelding 2" descr="Afbeelding met binnen&#10;&#10;Beschrijving is gegenereerd met hoge betrouwbaarheid">
            <a:extLst>
              <a:ext uri="{FF2B5EF4-FFF2-40B4-BE49-F238E27FC236}">
                <a16:creationId xmlns:a16="http://schemas.microsoft.com/office/drawing/2014/main" id="{B5036BBA-8389-4287-8F84-44E7656230A0}"/>
              </a:ext>
            </a:extLst>
          </p:cNvPr>
          <p:cNvPicPr>
            <a:picLocks noChangeAspect="1"/>
          </p:cNvPicPr>
          <p:nvPr/>
        </p:nvPicPr>
        <p:blipFill>
          <a:blip r:embed="rId10"/>
          <a:stretch>
            <a:fillRect/>
          </a:stretch>
        </p:blipFill>
        <p:spPr>
          <a:xfrm>
            <a:off x="7944931" y="4124020"/>
            <a:ext cx="1981201" cy="1888003"/>
          </a:xfrm>
          <a:prstGeom prst="rect">
            <a:avLst/>
          </a:prstGeom>
        </p:spPr>
      </p:pic>
    </p:spTree>
    <p:extLst>
      <p:ext uri="{BB962C8B-B14F-4D97-AF65-F5344CB8AC3E}">
        <p14:creationId xmlns:p14="http://schemas.microsoft.com/office/powerpoint/2010/main" val="2160258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24000"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14339" name="Rectangle 3"/>
          <p:cNvSpPr>
            <a:spLocks noChangeArrowheads="1"/>
          </p:cNvSpPr>
          <p:nvPr/>
        </p:nvSpPr>
        <p:spPr bwMode="auto">
          <a:xfrm>
            <a:off x="2914141" y="915545"/>
            <a:ext cx="3932379" cy="1277273"/>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Leerdoelen</a:t>
            </a:r>
          </a:p>
          <a:p>
            <a:pPr fontAlgn="base">
              <a:spcBef>
                <a:spcPct val="0"/>
              </a:spcBef>
              <a:spcAft>
                <a:spcPct val="0"/>
              </a:spcAft>
            </a:pPr>
            <a:r>
              <a:rPr lang="nl-NL" sz="1100">
                <a:solidFill>
                  <a:prstClr val="black"/>
                </a:solidFill>
                <a:latin typeface="Calibri"/>
                <a:ea typeface="Calibri" pitchFamily="34" charset="0"/>
                <a:cs typeface="Arial" charset="0"/>
              </a:rPr>
              <a:t>Na het maken van dit leerarrangement kun je:</a:t>
            </a:r>
          </a:p>
          <a:p>
            <a:pPr marL="171450" indent="-171450"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Aan de hand van selectiecriteria beargumenteren welke keuze je hebt gemaakt.</a:t>
            </a:r>
          </a:p>
          <a:p>
            <a:pPr marL="171450" indent="-171450"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Een gedetailleerd ontwerp op schaal maken</a:t>
            </a:r>
          </a:p>
          <a:p>
            <a:pPr marL="171450" indent="-171450" fontAlgn="base">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Referentiebeelden kiezen om jullie ontwerp mee te verhelderen.</a:t>
            </a:r>
          </a:p>
        </p:txBody>
      </p:sp>
      <p:sp>
        <p:nvSpPr>
          <p:cNvPr id="14340" name="Rectangle 4"/>
          <p:cNvSpPr>
            <a:spLocks noChangeArrowheads="1"/>
          </p:cNvSpPr>
          <p:nvPr/>
        </p:nvSpPr>
        <p:spPr bwMode="auto">
          <a:xfrm>
            <a:off x="2903652" y="2345205"/>
            <a:ext cx="3940623" cy="1785104"/>
          </a:xfrm>
          <a:prstGeom prst="rect">
            <a:avLst/>
          </a:prstGeom>
          <a:noFill/>
          <a:ln w="9525">
            <a:solidFill>
              <a:schemeClr val="tx1"/>
            </a:solidFill>
            <a:miter lim="800000"/>
            <a:headEnd/>
            <a:tailEnd/>
          </a:ln>
        </p:spPr>
        <p:txBody>
          <a:bodyPr wrap="square" anchor="ctr">
            <a:spAutoFit/>
          </a:bodyPr>
          <a:lstStyle/>
          <a:p>
            <a:pPr eaLnBrk="0" fontAlgn="base" hangingPunct="0">
              <a:spcBef>
                <a:spcPct val="0"/>
              </a:spcBef>
              <a:spcAft>
                <a:spcPct val="0"/>
              </a:spcAft>
            </a:pPr>
            <a:r>
              <a:rPr lang="nl-NL" sz="1100" b="1">
                <a:solidFill>
                  <a:srgbClr val="0070C0"/>
                </a:solidFill>
                <a:latin typeface="Arial" charset="0"/>
                <a:ea typeface="Calibri" pitchFamily="34" charset="0"/>
                <a:cs typeface="Arial" charset="0"/>
              </a:rPr>
              <a:t>Leerproduct	</a:t>
            </a:r>
            <a:r>
              <a:rPr lang="nl-NL" sz="1100" b="1">
                <a:solidFill>
                  <a:prstClr val="black"/>
                </a:solidFill>
                <a:latin typeface="Arial" charset="0"/>
                <a:ea typeface="Calibri" pitchFamily="34" charset="0"/>
                <a:cs typeface="Arial" charset="0"/>
              </a:rPr>
              <a:t>		</a:t>
            </a:r>
          </a:p>
          <a:p>
            <a:pPr eaLnBrk="0" fontAlgn="base" hangingPunct="0">
              <a:spcBef>
                <a:spcPct val="0"/>
              </a:spcBef>
              <a:spcAft>
                <a:spcPct val="0"/>
              </a:spcAft>
            </a:pPr>
            <a:r>
              <a:rPr lang="nl-NL" sz="1100">
                <a:solidFill>
                  <a:prstClr val="black"/>
                </a:solidFill>
                <a:latin typeface="Calibri"/>
                <a:ea typeface="Calibri" pitchFamily="34" charset="0"/>
                <a:cs typeface="Arial" charset="0"/>
              </a:rPr>
              <a:t>Een gedetailleerd ontwerp op schaal geïnspireerd op jullie beste idee. Het product bevat:</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een tekening op schaal</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een legenda</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een schaalbalk</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een motiverende, aansprekende titel</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referentiebeelden om jullie ontwerp mee te verhelderen</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een verantwoording van de gemaakte keuzes binnen het ontwerp</a:t>
            </a:r>
          </a:p>
        </p:txBody>
      </p:sp>
      <p:sp>
        <p:nvSpPr>
          <p:cNvPr id="14342" name="Rectangle 6"/>
          <p:cNvSpPr>
            <a:spLocks noChangeArrowheads="1"/>
          </p:cNvSpPr>
          <p:nvPr/>
        </p:nvSpPr>
        <p:spPr bwMode="auto">
          <a:xfrm>
            <a:off x="7332160" y="908572"/>
            <a:ext cx="3193256" cy="1446550"/>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Samenwerken       </a:t>
            </a:r>
            <a:r>
              <a:rPr lang="nl-NL" sz="1100" b="1">
                <a:solidFill>
                  <a:prstClr val="black"/>
                </a:solidFill>
                <a:latin typeface="Arial" charset="0"/>
                <a:ea typeface="Calibri" pitchFamily="34" charset="0"/>
                <a:cs typeface="Arial" charset="0"/>
              </a:rPr>
              <a:t>                                </a:t>
            </a:r>
            <a:r>
              <a:rPr lang="nl-NL" sz="1100" b="1">
                <a:solidFill>
                  <a:srgbClr val="FF0000"/>
                </a:solidFill>
                <a:latin typeface="Arial" charset="0"/>
                <a:ea typeface="Calibri" pitchFamily="34" charset="0"/>
                <a:cs typeface="Arial" charset="0"/>
              </a:rPr>
              <a:t>  </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Plaats je product op het Leerplatform.</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Bekijk leerproducten van anderen en geef feedback.</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Verbeter je leerproduct en plaats versie 2</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Deze opdracht maak je met je projectgroep</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a:rPr>
              <a:t>Versie 1 12-06-2020</a:t>
            </a:r>
            <a:endParaRPr lang="nl-NL" sz="1100">
              <a:solidFill>
                <a:prstClr val="black"/>
              </a:solidFill>
              <a:latin typeface="Calibri"/>
              <a:ea typeface="Calibri" pitchFamily="34" charset="0"/>
              <a:cs typeface="Arial" charset="0"/>
            </a:endParaRP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a:rPr>
              <a:t>Versie 2 19-06-2020</a:t>
            </a:r>
            <a:endParaRPr lang="nl-NL" sz="1100">
              <a:solidFill>
                <a:prstClr val="black"/>
              </a:solidFill>
              <a:latin typeface="Calibri"/>
              <a:ea typeface="Calibri" pitchFamily="34" charset="0"/>
              <a:cs typeface="Arial" charset="0"/>
            </a:endParaRPr>
          </a:p>
        </p:txBody>
      </p:sp>
      <p:sp>
        <p:nvSpPr>
          <p:cNvPr id="14344" name="Rectangle 8"/>
          <p:cNvSpPr>
            <a:spLocks noChangeArrowheads="1"/>
          </p:cNvSpPr>
          <p:nvPr/>
        </p:nvSpPr>
        <p:spPr bwMode="auto">
          <a:xfrm>
            <a:off x="7332161" y="2538658"/>
            <a:ext cx="3184525" cy="600164"/>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Bijeenkomsten</a:t>
            </a:r>
            <a:r>
              <a:rPr lang="nl-NL" sz="1100" b="1">
                <a:solidFill>
                  <a:prstClr val="black"/>
                </a:solidFill>
                <a:latin typeface="Arial" charset="0"/>
                <a:ea typeface="Calibri" pitchFamily="34" charset="0"/>
                <a:cs typeface="Arial" charset="0"/>
              </a:rPr>
              <a:t>		</a:t>
            </a:r>
            <a:endParaRPr lang="nl-NL" sz="1100">
              <a:solidFill>
                <a:prstClr val="black"/>
              </a:solidFill>
              <a:latin typeface="Arial" charset="0"/>
              <a:ea typeface="Calibri" pitchFamily="34" charset="0"/>
              <a:cs typeface="Arial" charset="0"/>
            </a:endParaRP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Lessen schaaltekenen</a:t>
            </a:r>
          </a:p>
          <a:p>
            <a:pPr marL="171450" indent="-171450" eaLnBrk="0" fontAlgn="base" hangingPunct="0">
              <a:spcBef>
                <a:spcPct val="0"/>
              </a:spcBef>
              <a:spcAft>
                <a:spcPct val="0"/>
              </a:spcAft>
              <a:buFont typeface="Arial" pitchFamily="34" charset="0"/>
              <a:buChar char="•"/>
            </a:pPr>
            <a:r>
              <a:rPr lang="nl-NL" sz="1100">
                <a:solidFill>
                  <a:prstClr val="black"/>
                </a:solidFill>
                <a:latin typeface="Calibri"/>
                <a:ea typeface="Calibri" pitchFamily="34" charset="0"/>
                <a:cs typeface="Arial" charset="0"/>
              </a:rPr>
              <a:t>Editorial Review</a:t>
            </a:r>
          </a:p>
        </p:txBody>
      </p:sp>
      <p:sp>
        <p:nvSpPr>
          <p:cNvPr id="14346" name="Rectangle 8"/>
          <p:cNvSpPr>
            <a:spLocks noChangeArrowheads="1"/>
          </p:cNvSpPr>
          <p:nvPr/>
        </p:nvSpPr>
        <p:spPr bwMode="auto">
          <a:xfrm>
            <a:off x="7330724" y="3277883"/>
            <a:ext cx="3201988" cy="600164"/>
          </a:xfrm>
          <a:prstGeom prst="rect">
            <a:avLst/>
          </a:prstGeom>
          <a:noFill/>
          <a:ln w="9525">
            <a:solidFill>
              <a:schemeClr val="tx1"/>
            </a:solidFill>
            <a:miter lim="800000"/>
            <a:headEnd/>
            <a:tailEnd/>
          </a:ln>
        </p:spPr>
        <p:txBody>
          <a:bodyPr wrap="square" anchor="ctr">
            <a:spAutoFit/>
          </a:bodyPr>
          <a:lstStyle/>
          <a:p>
            <a:pPr fontAlgn="base">
              <a:spcBef>
                <a:spcPct val="0"/>
              </a:spcBef>
              <a:spcAft>
                <a:spcPct val="0"/>
              </a:spcAft>
            </a:pPr>
            <a:r>
              <a:rPr lang="nl-NL" sz="1100" b="1">
                <a:solidFill>
                  <a:srgbClr val="0070C0"/>
                </a:solidFill>
                <a:latin typeface="Arial" charset="0"/>
                <a:ea typeface="Calibri" pitchFamily="34" charset="0"/>
                <a:cs typeface="Arial" charset="0"/>
              </a:rPr>
              <a:t>Bronnen</a:t>
            </a:r>
            <a:br>
              <a:rPr lang="nl-NL" sz="1100" b="1">
                <a:solidFill>
                  <a:srgbClr val="0070C0"/>
                </a:solidFill>
                <a:latin typeface="Arial" charset="0"/>
                <a:ea typeface="Calibri" pitchFamily="34" charset="0"/>
                <a:cs typeface="Arial" charset="0"/>
              </a:rPr>
            </a:br>
            <a:r>
              <a:rPr lang="nl-NL" sz="1100">
                <a:solidFill>
                  <a:prstClr val="black"/>
                </a:solidFill>
                <a:latin typeface="Calibri"/>
                <a:ea typeface="Calibri" pitchFamily="34" charset="0"/>
                <a:cs typeface="Arial" charset="0"/>
              </a:rPr>
              <a:t>Gebruik Google om ontwerptekeningen van ontwerpbureaus te kunnen bekijken.</a:t>
            </a:r>
          </a:p>
        </p:txBody>
      </p:sp>
      <p:sp>
        <p:nvSpPr>
          <p:cNvPr id="14348" name="Tekstvak 23"/>
          <p:cNvSpPr txBox="1">
            <a:spLocks noChangeArrowheads="1"/>
          </p:cNvSpPr>
          <p:nvPr/>
        </p:nvSpPr>
        <p:spPr bwMode="auto">
          <a:xfrm>
            <a:off x="2925609" y="244429"/>
            <a:ext cx="7852137" cy="523220"/>
          </a:xfrm>
          <a:prstGeom prst="rect">
            <a:avLst/>
          </a:prstGeom>
          <a:noFill/>
          <a:ln w="9525">
            <a:noFill/>
            <a:miter lim="800000"/>
            <a:headEnd/>
            <a:tailEnd/>
          </a:ln>
        </p:spPr>
        <p:txBody>
          <a:bodyPr wrap="square">
            <a:spAutoFit/>
          </a:bodyPr>
          <a:lstStyle/>
          <a:p>
            <a:pPr fontAlgn="base">
              <a:spcBef>
                <a:spcPct val="0"/>
              </a:spcBef>
              <a:spcAft>
                <a:spcPct val="0"/>
              </a:spcAft>
            </a:pPr>
            <a:r>
              <a:rPr lang="nl-NL" sz="2800">
                <a:solidFill>
                  <a:prstClr val="black"/>
                </a:solidFill>
                <a:latin typeface="Calibri" pitchFamily="34" charset="0"/>
              </a:rPr>
              <a:t>1920_IRG_3_Het ontwerp</a:t>
            </a:r>
            <a:endParaRPr lang="nl-NL" sz="2400">
              <a:solidFill>
                <a:prstClr val="black"/>
              </a:solidFill>
              <a:latin typeface="Calibri" pitchFamily="34" charset="0"/>
            </a:endParaRPr>
          </a:p>
        </p:txBody>
      </p:sp>
      <p:sp>
        <p:nvSpPr>
          <p:cNvPr id="17" name="Rechthoek 16"/>
          <p:cNvSpPr/>
          <p:nvPr/>
        </p:nvSpPr>
        <p:spPr>
          <a:xfrm>
            <a:off x="2452688" y="6704013"/>
            <a:ext cx="8215312" cy="1524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pic>
        <p:nvPicPr>
          <p:cNvPr id="19" name="Afbeelding 18"/>
          <p:cNvPicPr>
            <a:picLocks noChangeAspect="1"/>
          </p:cNvPicPr>
          <p:nvPr/>
        </p:nvPicPr>
        <p:blipFill rotWithShape="1">
          <a:blip r:embed="rId3" cstate="print"/>
          <a:srcRect l="21805" r="10840"/>
          <a:stretch/>
        </p:blipFill>
        <p:spPr>
          <a:xfrm>
            <a:off x="2490568" y="908573"/>
            <a:ext cx="299335" cy="412425"/>
          </a:xfrm>
          <a:prstGeom prst="rect">
            <a:avLst/>
          </a:prstGeom>
        </p:spPr>
      </p:pic>
      <p:pic>
        <p:nvPicPr>
          <p:cNvPr id="20" name="Afbeelding 19"/>
          <p:cNvPicPr>
            <a:picLocks noChangeAspect="1"/>
          </p:cNvPicPr>
          <p:nvPr/>
        </p:nvPicPr>
        <p:blipFill>
          <a:blip r:embed="rId4" cstate="print"/>
          <a:stretch>
            <a:fillRect/>
          </a:stretch>
        </p:blipFill>
        <p:spPr>
          <a:xfrm>
            <a:off x="2580732" y="2341839"/>
            <a:ext cx="263290" cy="321303"/>
          </a:xfrm>
          <a:prstGeom prst="rect">
            <a:avLst/>
          </a:prstGeom>
        </p:spPr>
      </p:pic>
      <p:pic>
        <p:nvPicPr>
          <p:cNvPr id="22" name="Afbeelding 21"/>
          <p:cNvPicPr>
            <a:picLocks noChangeAspect="1"/>
          </p:cNvPicPr>
          <p:nvPr/>
        </p:nvPicPr>
        <p:blipFill>
          <a:blip r:embed="rId5" cstate="print"/>
          <a:stretch>
            <a:fillRect/>
          </a:stretch>
        </p:blipFill>
        <p:spPr>
          <a:xfrm>
            <a:off x="2550644" y="4301655"/>
            <a:ext cx="266283" cy="416301"/>
          </a:xfrm>
          <a:prstGeom prst="rect">
            <a:avLst/>
          </a:prstGeom>
        </p:spPr>
      </p:pic>
      <p:pic>
        <p:nvPicPr>
          <p:cNvPr id="23" name="Afbeelding 22"/>
          <p:cNvPicPr>
            <a:picLocks noChangeAspect="1"/>
          </p:cNvPicPr>
          <p:nvPr/>
        </p:nvPicPr>
        <p:blipFill>
          <a:blip r:embed="rId6" cstate="print"/>
          <a:stretch>
            <a:fillRect/>
          </a:stretch>
        </p:blipFill>
        <p:spPr>
          <a:xfrm>
            <a:off x="6910625" y="915544"/>
            <a:ext cx="385812" cy="263054"/>
          </a:xfrm>
          <a:prstGeom prst="rect">
            <a:avLst/>
          </a:prstGeom>
        </p:spPr>
      </p:pic>
      <p:pic>
        <p:nvPicPr>
          <p:cNvPr id="24" name="Afbeelding 23"/>
          <p:cNvPicPr>
            <a:picLocks noChangeAspect="1"/>
          </p:cNvPicPr>
          <p:nvPr/>
        </p:nvPicPr>
        <p:blipFill>
          <a:blip r:embed="rId7" cstate="print"/>
          <a:stretch>
            <a:fillRect/>
          </a:stretch>
        </p:blipFill>
        <p:spPr>
          <a:xfrm>
            <a:off x="7010168" y="3301114"/>
            <a:ext cx="299225" cy="290796"/>
          </a:xfrm>
          <a:prstGeom prst="rect">
            <a:avLst/>
          </a:prstGeom>
        </p:spPr>
      </p:pic>
      <p:pic>
        <p:nvPicPr>
          <p:cNvPr id="25" name="Afbeelding 24"/>
          <p:cNvPicPr>
            <a:picLocks noChangeAspect="1"/>
          </p:cNvPicPr>
          <p:nvPr/>
        </p:nvPicPr>
        <p:blipFill rotWithShape="1">
          <a:blip r:embed="rId8" cstate="print"/>
          <a:srcRect l="17050" t="33024" r="61669" b="30375"/>
          <a:stretch/>
        </p:blipFill>
        <p:spPr>
          <a:xfrm>
            <a:off x="7010167" y="2538659"/>
            <a:ext cx="269390" cy="260485"/>
          </a:xfrm>
          <a:prstGeom prst="rect">
            <a:avLst/>
          </a:prstGeom>
        </p:spPr>
      </p:pic>
      <p:sp>
        <p:nvSpPr>
          <p:cNvPr id="26" name="Rectangle 4"/>
          <p:cNvSpPr>
            <a:spLocks noChangeArrowheads="1"/>
          </p:cNvSpPr>
          <p:nvPr/>
        </p:nvSpPr>
        <p:spPr bwMode="auto">
          <a:xfrm>
            <a:off x="2914140" y="4301655"/>
            <a:ext cx="3937506" cy="1954381"/>
          </a:xfrm>
          <a:prstGeom prst="rect">
            <a:avLst/>
          </a:prstGeom>
          <a:noFill/>
          <a:ln w="9525">
            <a:solidFill>
              <a:schemeClr val="tx1"/>
            </a:solidFill>
            <a:miter lim="800000"/>
            <a:headEnd/>
            <a:tailEnd/>
          </a:ln>
        </p:spPr>
        <p:txBody>
          <a:bodyPr wrap="square" anchor="ctr">
            <a:spAutoFit/>
          </a:bodyPr>
          <a:lstStyle/>
          <a:p>
            <a:pPr eaLnBrk="0" fontAlgn="base" hangingPunct="0">
              <a:spcBef>
                <a:spcPct val="0"/>
              </a:spcBef>
              <a:spcAft>
                <a:spcPct val="0"/>
              </a:spcAft>
            </a:pPr>
            <a:r>
              <a:rPr lang="nl-NL" sz="1100" b="1">
                <a:solidFill>
                  <a:srgbClr val="0070C0"/>
                </a:solidFill>
                <a:latin typeface="Arial" charset="0"/>
                <a:ea typeface="Calibri" pitchFamily="34" charset="0"/>
                <a:cs typeface="Arial" charset="0"/>
              </a:rPr>
              <a:t>Leerpad		</a:t>
            </a:r>
            <a:r>
              <a:rPr lang="nl-NL" sz="1100" b="1">
                <a:solidFill>
                  <a:prstClr val="black"/>
                </a:solidFill>
                <a:latin typeface="Arial" charset="0"/>
                <a:ea typeface="Calibri" pitchFamily="34" charset="0"/>
                <a:cs typeface="Arial" charset="0"/>
              </a:rPr>
              <a:t>	</a:t>
            </a:r>
            <a:br>
              <a:rPr lang="nl-NL" sz="1100" b="1">
                <a:solidFill>
                  <a:prstClr val="black"/>
                </a:solidFill>
                <a:latin typeface="Arial" charset="0"/>
                <a:ea typeface="Calibri" pitchFamily="34" charset="0"/>
                <a:cs typeface="Arial" charset="0"/>
              </a:rPr>
            </a:br>
            <a:r>
              <a:rPr lang="nl-NL" sz="1100">
                <a:solidFill>
                  <a:prstClr val="black"/>
                </a:solidFill>
                <a:latin typeface="Calibri"/>
                <a:ea typeface="Calibri" pitchFamily="34" charset="0"/>
                <a:cs typeface="Arial" charset="0"/>
              </a:rPr>
              <a:t>- Kies met elkaar jullie beste idee uit.</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Maak het ontwerp op schaal (denk goed na over kleurgebruik).</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Maak een duidelijke legenda, zodat iedereen begrijpt wat er op jullie ontwerp te zien is. </a:t>
            </a:r>
            <a:br>
              <a:rPr lang="nl-NL" sz="1100">
                <a:solidFill>
                  <a:prstClr val="black"/>
                </a:solidFill>
                <a:latin typeface="Calibri"/>
                <a:ea typeface="Calibri" pitchFamily="34" charset="0"/>
                <a:cs typeface="Arial" charset="0"/>
              </a:rPr>
            </a:br>
            <a:r>
              <a:rPr lang="nl-NL" sz="1100">
                <a:solidFill>
                  <a:prstClr val="black"/>
                </a:solidFill>
                <a:latin typeface="Calibri"/>
                <a:ea typeface="Calibri" pitchFamily="34" charset="0"/>
                <a:cs typeface="Arial" charset="0"/>
              </a:rPr>
              <a:t>- Schrijf een korte en duidelijke ontwerptoelichting. Wie kan het gebruiken? Wat is het meest opvallend aan jullie ontwerp? Hoeveel gaat het ongeveer kosten? Wat is duurzaam aan jullie plan? Voldoet het aan de ontwerpeisen?</a:t>
            </a:r>
          </a:p>
          <a:p>
            <a:pPr eaLnBrk="0" fontAlgn="base" hangingPunct="0">
              <a:spcBef>
                <a:spcPct val="0"/>
              </a:spcBef>
              <a:spcAft>
                <a:spcPct val="0"/>
              </a:spcAft>
            </a:pPr>
            <a:r>
              <a:rPr lang="nl-NL" sz="1100">
                <a:solidFill>
                  <a:prstClr val="black"/>
                </a:solidFill>
                <a:latin typeface="Calibri"/>
                <a:ea typeface="Calibri" pitchFamily="34" charset="0"/>
                <a:cs typeface="Arial" charset="0"/>
              </a:rPr>
              <a:t>- Kies mooie referentiebeelden om jullie ontwerp zo goed mogelijk te ondersteunen. </a:t>
            </a:r>
          </a:p>
        </p:txBody>
      </p:sp>
      <p:pic>
        <p:nvPicPr>
          <p:cNvPr id="18" name="Afbeelding 17"/>
          <p:cNvPicPr>
            <a:picLocks noChangeAspect="1"/>
          </p:cNvPicPr>
          <p:nvPr/>
        </p:nvPicPr>
        <p:blipFill>
          <a:blip r:embed="rId9" cstate="print"/>
          <a:stretch>
            <a:fillRect/>
          </a:stretch>
        </p:blipFill>
        <p:spPr>
          <a:xfrm>
            <a:off x="1524000" y="0"/>
            <a:ext cx="1275008" cy="915544"/>
          </a:xfrm>
          <a:prstGeom prst="rect">
            <a:avLst/>
          </a:prstGeom>
        </p:spPr>
      </p:pic>
      <p:pic>
        <p:nvPicPr>
          <p:cNvPr id="2" name="Afbeelding 1"/>
          <p:cNvPicPr>
            <a:picLocks noChangeAspect="1"/>
          </p:cNvPicPr>
          <p:nvPr/>
        </p:nvPicPr>
        <p:blipFill>
          <a:blip r:embed="rId10"/>
          <a:stretch>
            <a:fillRect/>
          </a:stretch>
        </p:blipFill>
        <p:spPr>
          <a:xfrm>
            <a:off x="7038500" y="4456104"/>
            <a:ext cx="3514740" cy="1610469"/>
          </a:xfrm>
          <a:prstGeom prst="rect">
            <a:avLst/>
          </a:prstGeom>
        </p:spPr>
      </p:pic>
    </p:spTree>
    <p:extLst>
      <p:ext uri="{BB962C8B-B14F-4D97-AF65-F5344CB8AC3E}">
        <p14:creationId xmlns:p14="http://schemas.microsoft.com/office/powerpoint/2010/main" val="2422804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0" y="6165669"/>
            <a:ext cx="2169840" cy="692331"/>
          </a:xfrm>
          <a:prstGeom prst="rect">
            <a:avLst/>
          </a:prstGeom>
        </p:spPr>
      </p:pic>
      <p:sp>
        <p:nvSpPr>
          <p:cNvPr id="3" name="Titel 2"/>
          <p:cNvSpPr>
            <a:spLocks noGrp="1"/>
          </p:cNvSpPr>
          <p:nvPr>
            <p:ph type="title"/>
          </p:nvPr>
        </p:nvSpPr>
        <p:spPr>
          <a:xfrm>
            <a:off x="714911" y="-77055"/>
            <a:ext cx="10515600" cy="1325563"/>
          </a:xfrm>
        </p:spPr>
        <p:txBody>
          <a:bodyPr/>
          <a:lstStyle/>
          <a:p>
            <a:r>
              <a:rPr lang="nl-NL"/>
              <a:t>Periode planning</a:t>
            </a:r>
          </a:p>
        </p:txBody>
      </p:sp>
      <p:graphicFrame>
        <p:nvGraphicFramePr>
          <p:cNvPr id="4" name="Tabel 3"/>
          <p:cNvGraphicFramePr>
            <a:graphicFrameLocks noGrp="1"/>
          </p:cNvGraphicFramePr>
          <p:nvPr>
            <p:extLst>
              <p:ext uri="{D42A27DB-BD31-4B8C-83A1-F6EECF244321}">
                <p14:modId xmlns:p14="http://schemas.microsoft.com/office/powerpoint/2010/main" val="2627091552"/>
              </p:ext>
            </p:extLst>
          </p:nvPr>
        </p:nvGraphicFramePr>
        <p:xfrm>
          <a:off x="1533460" y="973903"/>
          <a:ext cx="10304980" cy="5089412"/>
        </p:xfrm>
        <a:graphic>
          <a:graphicData uri="http://schemas.openxmlformats.org/drawingml/2006/table">
            <a:tbl>
              <a:tblPr firstRow="1" firstCol="1" bandRow="1">
                <a:tableStyleId>{7DF18680-E054-41AD-8BC1-D1AEF772440D}</a:tableStyleId>
              </a:tblPr>
              <a:tblGrid>
                <a:gridCol w="946684">
                  <a:extLst>
                    <a:ext uri="{9D8B030D-6E8A-4147-A177-3AD203B41FA5}">
                      <a16:colId xmlns:a16="http://schemas.microsoft.com/office/drawing/2014/main" val="1578936107"/>
                    </a:ext>
                  </a:extLst>
                </a:gridCol>
                <a:gridCol w="3601342">
                  <a:extLst>
                    <a:ext uri="{9D8B030D-6E8A-4147-A177-3AD203B41FA5}">
                      <a16:colId xmlns:a16="http://schemas.microsoft.com/office/drawing/2014/main" val="1136983101"/>
                    </a:ext>
                  </a:extLst>
                </a:gridCol>
                <a:gridCol w="5756954">
                  <a:extLst>
                    <a:ext uri="{9D8B030D-6E8A-4147-A177-3AD203B41FA5}">
                      <a16:colId xmlns:a16="http://schemas.microsoft.com/office/drawing/2014/main" val="2144178840"/>
                    </a:ext>
                  </a:extLst>
                </a:gridCol>
              </a:tblGrid>
              <a:tr h="255609">
                <a:tc>
                  <a:txBody>
                    <a:bodyPr/>
                    <a:lstStyle/>
                    <a:p>
                      <a:pPr>
                        <a:lnSpc>
                          <a:spcPct val="115000"/>
                        </a:lnSpc>
                        <a:spcAft>
                          <a:spcPts val="0"/>
                        </a:spcAft>
                      </a:pPr>
                      <a:r>
                        <a:rPr lang="nl-NL" sz="1500">
                          <a:effectLst/>
                        </a:rPr>
                        <a:t>Week</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Inhoud</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Belangrijke data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extLst>
                  <a:ext uri="{0D108BD9-81ED-4DB2-BD59-A6C34878D82A}">
                    <a16:rowId xmlns:a16="http://schemas.microsoft.com/office/drawing/2014/main" val="4004620440"/>
                  </a:ext>
                </a:extLst>
              </a:tr>
              <a:tr h="327189">
                <a:tc>
                  <a:txBody>
                    <a:bodyPr/>
                    <a:lstStyle/>
                    <a:p>
                      <a:pPr>
                        <a:lnSpc>
                          <a:spcPct val="115000"/>
                        </a:lnSpc>
                        <a:spcAft>
                          <a:spcPts val="0"/>
                        </a:spcAft>
                      </a:pPr>
                      <a:r>
                        <a:rPr lang="nl-NL" sz="1900">
                          <a:effectLst/>
                        </a:rPr>
                        <a:t>1</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Opstart periode + introductie IBS</a:t>
                      </a:r>
                      <a:endParaRPr lang="nl-NL" sz="1200">
                        <a:effectLst/>
                      </a:endParaRPr>
                    </a:p>
                  </a:txBody>
                  <a:tcPr marL="62791" marR="62791" marT="0" marB="0"/>
                </a:tc>
                <a:tc>
                  <a:txBody>
                    <a:bodyPr/>
                    <a:lstStyle/>
                    <a:p>
                      <a:endParaRPr lang="nl-NL"/>
                    </a:p>
                  </a:txBody>
                  <a:tcPr marL="62791" marR="62791" marT="0" marB="0"/>
                </a:tc>
                <a:extLst>
                  <a:ext uri="{0D108BD9-81ED-4DB2-BD59-A6C34878D82A}">
                    <a16:rowId xmlns:a16="http://schemas.microsoft.com/office/drawing/2014/main" val="3720718670"/>
                  </a:ext>
                </a:extLst>
              </a:tr>
              <a:tr h="324583">
                <a:tc gridSpan="3">
                  <a:txBody>
                    <a:bodyPr/>
                    <a:lstStyle/>
                    <a:p>
                      <a:pPr algn="ctr">
                        <a:lnSpc>
                          <a:spcPct val="115000"/>
                        </a:lnSpc>
                        <a:spcAft>
                          <a:spcPts val="0"/>
                        </a:spcAft>
                      </a:pPr>
                      <a:r>
                        <a:rPr lang="nl-NL" sz="1200" b="1">
                          <a:effectLst/>
                          <a:latin typeface="Arial" panose="020B0604020202020204" pitchFamily="34" charset="0"/>
                          <a:ea typeface="Calibri" panose="020F0502020204030204" pitchFamily="34" charset="0"/>
                          <a:cs typeface="Times New Roman" panose="02020603050405020304" pitchFamily="18" charset="0"/>
                        </a:rPr>
                        <a:t>MEIVAKANTIE</a:t>
                      </a:r>
                    </a:p>
                  </a:txBody>
                  <a:tcPr marL="62791" marR="62791" marT="0" marB="0" anchor="ctr"/>
                </a:tc>
                <a:tc hMerge="1">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0" marR="62790" marT="0" marB="0"/>
                </a:tc>
                <a:tc hMerge="1">
                  <a:txBody>
                    <a:bodyPr/>
                    <a:lstStyle/>
                    <a:p>
                      <a:endParaRPr lang="nl-NL"/>
                    </a:p>
                  </a:txBody>
                  <a:tcPr/>
                </a:tc>
                <a:extLst>
                  <a:ext uri="{0D108BD9-81ED-4DB2-BD59-A6C34878D82A}">
                    <a16:rowId xmlns:a16="http://schemas.microsoft.com/office/drawing/2014/main" val="2597533241"/>
                  </a:ext>
                </a:extLst>
              </a:tr>
              <a:tr h="323771">
                <a:tc>
                  <a:txBody>
                    <a:bodyPr/>
                    <a:lstStyle/>
                    <a:p>
                      <a:pPr>
                        <a:lnSpc>
                          <a:spcPct val="115000"/>
                        </a:lnSpc>
                        <a:spcAft>
                          <a:spcPts val="0"/>
                        </a:spcAft>
                      </a:pPr>
                      <a:r>
                        <a:rPr lang="nl-NL" sz="1900">
                          <a:effectLst/>
                        </a:rPr>
                        <a:t>2</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kern="1200">
                          <a:solidFill>
                            <a:schemeClr val="dk1"/>
                          </a:solidFill>
                          <a:effectLst/>
                          <a:latin typeface="+mn-lt"/>
                          <a:ea typeface="+mn-ea"/>
                          <a:cs typeface="+mn-cs"/>
                        </a:rPr>
                        <a:t> </a:t>
                      </a:r>
                    </a:p>
                  </a:txBody>
                  <a:tcPr marL="62791" marR="62791" marT="0" marB="0"/>
                </a:tc>
                <a:extLst>
                  <a:ext uri="{0D108BD9-81ED-4DB2-BD59-A6C34878D82A}">
                    <a16:rowId xmlns:a16="http://schemas.microsoft.com/office/drawing/2014/main" val="834559351"/>
                  </a:ext>
                </a:extLst>
              </a:tr>
              <a:tr h="511218">
                <a:tc>
                  <a:txBody>
                    <a:bodyPr/>
                    <a:lstStyle/>
                    <a:p>
                      <a:pPr>
                        <a:lnSpc>
                          <a:spcPct val="115000"/>
                        </a:lnSpc>
                        <a:spcAft>
                          <a:spcPts val="0"/>
                        </a:spcAft>
                      </a:pPr>
                      <a:r>
                        <a:rPr lang="nl-NL" sz="1900">
                          <a:effectLst/>
                        </a:rPr>
                        <a:t>3</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1500">
                          <a:effectLst/>
                        </a:rPr>
                        <a:t>Lessen</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1500">
                          <a:effectLst/>
                        </a:rPr>
                        <a:t>Donderdag en vrijdag vrij i.v.m. Hemelvaart     </a:t>
                      </a:r>
                      <a:endParaRPr lang="nl-NL" sz="1200">
                        <a:effectLst/>
                      </a:endParaRPr>
                    </a:p>
                  </a:txBody>
                  <a:tcPr marL="62791" marR="62791" marT="0" marB="0"/>
                </a:tc>
                <a:tc>
                  <a:txBody>
                    <a:bodyPr/>
                    <a:lstStyle/>
                    <a:p>
                      <a:pPr>
                        <a:spcAft>
                          <a:spcPts val="0"/>
                        </a:spcAft>
                      </a:pPr>
                      <a:r>
                        <a:rPr lang="en-US" sz="1500" kern="1200" err="1">
                          <a:solidFill>
                            <a:schemeClr val="dk1"/>
                          </a:solidFill>
                          <a:effectLst/>
                          <a:latin typeface="+mn-lt"/>
                          <a:ea typeface="+mn-ea"/>
                          <a:cs typeface="+mn-cs"/>
                        </a:rPr>
                        <a:t>Dinsdag</a:t>
                      </a:r>
                      <a:r>
                        <a:rPr lang="en-US" sz="1500" kern="1200">
                          <a:solidFill>
                            <a:schemeClr val="dk1"/>
                          </a:solidFill>
                          <a:effectLst/>
                          <a:latin typeface="+mn-lt"/>
                          <a:ea typeface="+mn-ea"/>
                          <a:cs typeface="+mn-cs"/>
                        </a:rPr>
                        <a:t> 19-05</a:t>
                      </a:r>
                      <a:r>
                        <a:rPr lang="en-US" sz="1500" kern="1200" baseline="0">
                          <a:solidFill>
                            <a:schemeClr val="dk1"/>
                          </a:solidFill>
                          <a:effectLst/>
                          <a:latin typeface="+mn-lt"/>
                          <a:ea typeface="+mn-ea"/>
                          <a:cs typeface="+mn-cs"/>
                        </a:rPr>
                        <a:t> </a:t>
                      </a:r>
                      <a:r>
                        <a:rPr lang="en-US" sz="1500" kern="1200" err="1">
                          <a:solidFill>
                            <a:schemeClr val="dk1"/>
                          </a:solidFill>
                          <a:effectLst/>
                          <a:latin typeface="+mn-lt"/>
                          <a:ea typeface="+mn-ea"/>
                          <a:cs typeface="+mn-cs"/>
                        </a:rPr>
                        <a:t>herkansing</a:t>
                      </a:r>
                      <a:r>
                        <a:rPr lang="en-US" sz="1500" kern="1200">
                          <a:solidFill>
                            <a:schemeClr val="dk1"/>
                          </a:solidFill>
                          <a:effectLst/>
                          <a:latin typeface="+mn-lt"/>
                          <a:ea typeface="+mn-ea"/>
                          <a:cs typeface="+mn-cs"/>
                        </a:rPr>
                        <a:t> portfolio deadline </a:t>
                      </a:r>
                      <a:r>
                        <a:rPr lang="en-US" sz="1500" kern="1200" err="1">
                          <a:solidFill>
                            <a:schemeClr val="dk1"/>
                          </a:solidFill>
                          <a:effectLst/>
                          <a:latin typeface="+mn-lt"/>
                          <a:ea typeface="+mn-ea"/>
                          <a:cs typeface="+mn-cs"/>
                        </a:rPr>
                        <a:t>periode</a:t>
                      </a:r>
                      <a:r>
                        <a:rPr lang="en-US" sz="1500" kern="1200">
                          <a:solidFill>
                            <a:schemeClr val="dk1"/>
                          </a:solidFill>
                          <a:effectLst/>
                          <a:latin typeface="+mn-lt"/>
                          <a:ea typeface="+mn-ea"/>
                          <a:cs typeface="+mn-cs"/>
                        </a:rPr>
                        <a:t> 3 </a:t>
                      </a:r>
                      <a:r>
                        <a:rPr lang="en-US" sz="1500" kern="1200">
                          <a:solidFill>
                            <a:schemeClr val="tx1"/>
                          </a:solidFill>
                          <a:effectLst/>
                          <a:latin typeface="+mn-lt"/>
                          <a:ea typeface="+mn-ea"/>
                          <a:cs typeface="+mn-cs"/>
                        </a:rPr>
                        <a:t>(incl. </a:t>
                      </a:r>
                      <a:r>
                        <a:rPr lang="en-US" sz="1500" kern="1200" err="1">
                          <a:solidFill>
                            <a:schemeClr val="tx1"/>
                          </a:solidFill>
                          <a:effectLst/>
                          <a:latin typeface="+mn-lt"/>
                          <a:ea typeface="+mn-ea"/>
                          <a:cs typeface="+mn-cs"/>
                        </a:rPr>
                        <a:t>Mijn</a:t>
                      </a:r>
                      <a:r>
                        <a:rPr lang="en-US" sz="1500" kern="1200" baseline="0">
                          <a:solidFill>
                            <a:schemeClr val="tx1"/>
                          </a:solidFill>
                          <a:effectLst/>
                          <a:latin typeface="+mn-lt"/>
                          <a:ea typeface="+mn-ea"/>
                          <a:cs typeface="+mn-cs"/>
                        </a:rPr>
                        <a:t> </a:t>
                      </a:r>
                      <a:r>
                        <a:rPr lang="en-US" sz="1500" kern="1200" baseline="0" err="1">
                          <a:solidFill>
                            <a:schemeClr val="tx1"/>
                          </a:solidFill>
                          <a:effectLst/>
                          <a:latin typeface="+mn-lt"/>
                          <a:ea typeface="+mn-ea"/>
                          <a:cs typeface="+mn-cs"/>
                        </a:rPr>
                        <a:t>leefomgeving</a:t>
                      </a:r>
                      <a:r>
                        <a:rPr lang="en-US" sz="1500" kern="1200" baseline="0">
                          <a:solidFill>
                            <a:schemeClr val="tx1"/>
                          </a:solidFill>
                          <a:effectLst/>
                          <a:latin typeface="+mn-lt"/>
                          <a:ea typeface="+mn-ea"/>
                          <a:cs typeface="+mn-cs"/>
                        </a:rPr>
                        <a:t> (MT-V-SM41C)</a:t>
                      </a:r>
                      <a:endParaRPr lang="en-US" sz="1500" kern="1200">
                        <a:solidFill>
                          <a:schemeClr val="tx1"/>
                        </a:solidFill>
                        <a:effectLst/>
                        <a:latin typeface="+mn-lt"/>
                        <a:ea typeface="+mn-ea"/>
                        <a:cs typeface="+mn-cs"/>
                      </a:endParaRPr>
                    </a:p>
                  </a:txBody>
                  <a:tcPr marL="62791" marR="62791" marT="0" marB="0"/>
                </a:tc>
                <a:extLst>
                  <a:ext uri="{0D108BD9-81ED-4DB2-BD59-A6C34878D82A}">
                    <a16:rowId xmlns:a16="http://schemas.microsoft.com/office/drawing/2014/main" val="284414043"/>
                  </a:ext>
                </a:extLst>
              </a:tr>
              <a:tr h="511218">
                <a:tc>
                  <a:txBody>
                    <a:bodyPr/>
                    <a:lstStyle/>
                    <a:p>
                      <a:pPr>
                        <a:lnSpc>
                          <a:spcPct val="115000"/>
                        </a:lnSpc>
                        <a:spcAft>
                          <a:spcPts val="0"/>
                        </a:spcAft>
                      </a:pPr>
                      <a:r>
                        <a:rPr lang="nl-NL" sz="1900">
                          <a:effectLst/>
                        </a:rPr>
                        <a:t>4</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Lessen</a:t>
                      </a:r>
                      <a:endParaRPr lang="nl-NL" sz="1200">
                        <a:effectLst/>
                      </a:endParaRPr>
                    </a:p>
                  </a:txBody>
                  <a:tcPr marL="62791" marR="62791" marT="0" marB="0"/>
                </a:tc>
                <a:tc>
                  <a:txBody>
                    <a:bodyPr/>
                    <a:lstStyle/>
                    <a:p>
                      <a:pPr>
                        <a:lnSpc>
                          <a:spcPct val="115000"/>
                        </a:lnSpc>
                        <a:spcAft>
                          <a:spcPts val="0"/>
                        </a:spcAft>
                      </a:pPr>
                      <a:r>
                        <a:rPr lang="nl-NL" sz="1500" kern="1200">
                          <a:solidFill>
                            <a:schemeClr val="dk1"/>
                          </a:solidFill>
                          <a:effectLst/>
                          <a:latin typeface="+mn-lt"/>
                          <a:ea typeface="+mn-ea"/>
                          <a:cs typeface="+mn-cs"/>
                        </a:rPr>
                        <a:t>Dinsdag 26-05</a:t>
                      </a:r>
                      <a:r>
                        <a:rPr lang="nl-NL" sz="1500" kern="1200" baseline="0">
                          <a:solidFill>
                            <a:schemeClr val="dk1"/>
                          </a:solidFill>
                          <a:effectLst/>
                          <a:latin typeface="+mn-lt"/>
                          <a:ea typeface="+mn-ea"/>
                          <a:cs typeface="+mn-cs"/>
                        </a:rPr>
                        <a:t> </a:t>
                      </a:r>
                      <a:r>
                        <a:rPr lang="nl-NL" sz="1500" kern="1200">
                          <a:solidFill>
                            <a:schemeClr val="dk1"/>
                          </a:solidFill>
                          <a:effectLst/>
                          <a:latin typeface="+mn-lt"/>
                          <a:ea typeface="+mn-ea"/>
                          <a:cs typeface="+mn-cs"/>
                        </a:rPr>
                        <a:t>deadline </a:t>
                      </a:r>
                      <a:r>
                        <a:rPr lang="nl-NL" sz="1500" kern="1200" err="1">
                          <a:solidFill>
                            <a:schemeClr val="dk1"/>
                          </a:solidFill>
                          <a:effectLst/>
                          <a:latin typeface="+mn-lt"/>
                          <a:ea typeface="+mn-ea"/>
                          <a:cs typeface="+mn-cs"/>
                        </a:rPr>
                        <a:t>Wix</a:t>
                      </a:r>
                      <a:r>
                        <a:rPr lang="nl-NL" sz="1500" kern="1200">
                          <a:solidFill>
                            <a:schemeClr val="dk1"/>
                          </a:solidFill>
                          <a:effectLst/>
                          <a:latin typeface="+mn-lt"/>
                          <a:ea typeface="+mn-ea"/>
                          <a:cs typeface="+mn-cs"/>
                        </a:rPr>
                        <a:t> portfolio (IBM)</a:t>
                      </a:r>
                    </a:p>
                    <a:p>
                      <a:pPr>
                        <a:lnSpc>
                          <a:spcPct val="115000"/>
                        </a:lnSpc>
                        <a:spcAft>
                          <a:spcPts val="0"/>
                        </a:spcAft>
                      </a:pPr>
                      <a:r>
                        <a:rPr lang="nl-NL" sz="1500" kern="1200">
                          <a:solidFill>
                            <a:schemeClr val="dk1"/>
                          </a:solidFill>
                          <a:effectLst/>
                          <a:latin typeface="+mn-lt"/>
                          <a:ea typeface="+mn-ea"/>
                          <a:cs typeface="+mn-cs"/>
                        </a:rPr>
                        <a:t>Woensdag</a:t>
                      </a:r>
                      <a:r>
                        <a:rPr lang="nl-NL" sz="1500" kern="1200" baseline="0">
                          <a:solidFill>
                            <a:schemeClr val="dk1"/>
                          </a:solidFill>
                          <a:effectLst/>
                          <a:latin typeface="+mn-lt"/>
                          <a:ea typeface="+mn-ea"/>
                          <a:cs typeface="+mn-cs"/>
                        </a:rPr>
                        <a:t> </a:t>
                      </a:r>
                      <a:r>
                        <a:rPr lang="nl-NL" sz="1500" kern="1200">
                          <a:solidFill>
                            <a:schemeClr val="dk1"/>
                          </a:solidFill>
                          <a:effectLst/>
                          <a:latin typeface="+mn-lt"/>
                          <a:ea typeface="+mn-ea"/>
                          <a:cs typeface="+mn-cs"/>
                        </a:rPr>
                        <a:t>27-05 herkansing stage assessment</a:t>
                      </a:r>
                    </a:p>
                  </a:txBody>
                  <a:tcPr marL="62791" marR="62791" marT="0" marB="0"/>
                </a:tc>
                <a:extLst>
                  <a:ext uri="{0D108BD9-81ED-4DB2-BD59-A6C34878D82A}">
                    <a16:rowId xmlns:a16="http://schemas.microsoft.com/office/drawing/2014/main" val="1651161508"/>
                  </a:ext>
                </a:extLst>
              </a:tr>
              <a:tr h="313443">
                <a:tc>
                  <a:txBody>
                    <a:bodyPr/>
                    <a:lstStyle/>
                    <a:p>
                      <a:pPr>
                        <a:lnSpc>
                          <a:spcPct val="115000"/>
                        </a:lnSpc>
                        <a:spcAft>
                          <a:spcPts val="0"/>
                        </a:spcAft>
                      </a:pPr>
                      <a:r>
                        <a:rPr lang="nl-NL" sz="1900">
                          <a:effectLst/>
                        </a:rPr>
                        <a:t>5</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Lessen</a:t>
                      </a:r>
                      <a:endParaRPr lang="nl-NL" sz="1200">
                        <a:effectLst/>
                      </a:endParaRPr>
                    </a:p>
                  </a:txBody>
                  <a:tcPr marL="62791" marR="62791" marT="0" marB="0"/>
                </a:tc>
                <a:tc>
                  <a:txBody>
                    <a:bodyPr/>
                    <a:lstStyle/>
                    <a:p>
                      <a:pPr>
                        <a:lnSpc>
                          <a:spcPct val="115000"/>
                        </a:lnSpc>
                        <a:spcAft>
                          <a:spcPts val="0"/>
                        </a:spcAft>
                      </a:pPr>
                      <a:r>
                        <a:rPr lang="nl-NL" sz="1500" kern="1200">
                          <a:solidFill>
                            <a:schemeClr val="tx1"/>
                          </a:solidFill>
                          <a:effectLst/>
                          <a:latin typeface="+mn-lt"/>
                          <a:ea typeface="+mn-ea"/>
                          <a:cs typeface="+mn-cs"/>
                        </a:rPr>
                        <a:t>Donderdag 04-06 herkansing IBS </a:t>
                      </a:r>
                      <a:r>
                        <a:rPr lang="en-US" sz="1500" kern="1200" err="1">
                          <a:solidFill>
                            <a:schemeClr val="tx1"/>
                          </a:solidFill>
                          <a:effectLst/>
                          <a:latin typeface="+mn-lt"/>
                          <a:ea typeface="+mn-ea"/>
                          <a:cs typeface="+mn-cs"/>
                        </a:rPr>
                        <a:t>Mijn</a:t>
                      </a:r>
                      <a:r>
                        <a:rPr lang="en-US" sz="1500" kern="1200" baseline="0">
                          <a:solidFill>
                            <a:schemeClr val="tx1"/>
                          </a:solidFill>
                          <a:effectLst/>
                          <a:latin typeface="+mn-lt"/>
                          <a:ea typeface="+mn-ea"/>
                          <a:cs typeface="+mn-cs"/>
                        </a:rPr>
                        <a:t> </a:t>
                      </a:r>
                      <a:r>
                        <a:rPr lang="en-US" sz="1500" kern="1200" baseline="0" err="1">
                          <a:solidFill>
                            <a:schemeClr val="tx1"/>
                          </a:solidFill>
                          <a:effectLst/>
                          <a:latin typeface="+mn-lt"/>
                          <a:ea typeface="+mn-ea"/>
                          <a:cs typeface="+mn-cs"/>
                        </a:rPr>
                        <a:t>leefomgeving</a:t>
                      </a:r>
                      <a:r>
                        <a:rPr lang="en-US" sz="1500" kern="1200" baseline="0">
                          <a:solidFill>
                            <a:schemeClr val="tx1"/>
                          </a:solidFill>
                          <a:effectLst/>
                          <a:latin typeface="+mn-lt"/>
                          <a:ea typeface="+mn-ea"/>
                          <a:cs typeface="+mn-cs"/>
                        </a:rPr>
                        <a:t> (MT-V-SM41C)</a:t>
                      </a:r>
                      <a:endParaRPr lang="nl-NL" sz="1500" kern="1200">
                        <a:solidFill>
                          <a:schemeClr val="tx1"/>
                        </a:solidFill>
                        <a:effectLst/>
                        <a:latin typeface="+mn-lt"/>
                        <a:ea typeface="+mn-ea"/>
                        <a:cs typeface="+mn-cs"/>
                      </a:endParaRPr>
                    </a:p>
                  </a:txBody>
                  <a:tcPr marL="62791" marR="62791" marT="0" marB="0"/>
                </a:tc>
                <a:extLst>
                  <a:ext uri="{0D108BD9-81ED-4DB2-BD59-A6C34878D82A}">
                    <a16:rowId xmlns:a16="http://schemas.microsoft.com/office/drawing/2014/main" val="2334209436"/>
                  </a:ext>
                </a:extLst>
              </a:tr>
              <a:tr h="323771">
                <a:tc>
                  <a:txBody>
                    <a:bodyPr/>
                    <a:lstStyle/>
                    <a:p>
                      <a:pPr>
                        <a:lnSpc>
                          <a:spcPct val="115000"/>
                        </a:lnSpc>
                        <a:spcAft>
                          <a:spcPts val="0"/>
                        </a:spcAft>
                      </a:pPr>
                      <a:r>
                        <a:rPr lang="nl-NL" sz="1900">
                          <a:effectLst/>
                        </a:rPr>
                        <a:t>6</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spcAft>
                          <a:spcPts val="0"/>
                        </a:spcAft>
                      </a:pPr>
                      <a:r>
                        <a:rPr lang="nl-NL" sz="1500">
                          <a:effectLst/>
                        </a:rPr>
                        <a:t>Lessen</a:t>
                      </a:r>
                      <a:endParaRPr lang="nl-NL" sz="1200">
                        <a:effectLst/>
                      </a:endParaRPr>
                    </a:p>
                  </a:txBody>
                  <a:tcPr marL="62791" marR="62791" marT="0" marB="0"/>
                </a:tc>
                <a:tc>
                  <a:txBody>
                    <a:bodyPr/>
                    <a:lstStyle/>
                    <a:p>
                      <a:pPr>
                        <a:spcAft>
                          <a:spcPts val="0"/>
                        </a:spcAft>
                      </a:pPr>
                      <a:r>
                        <a:rPr lang="nl-NL" sz="1500" kern="1200">
                          <a:solidFill>
                            <a:schemeClr val="dk1"/>
                          </a:solidFill>
                          <a:effectLst/>
                          <a:latin typeface="+mn-lt"/>
                          <a:ea typeface="+mn-ea"/>
                          <a:cs typeface="+mn-cs"/>
                        </a:rPr>
                        <a:t> </a:t>
                      </a:r>
                      <a:endParaRPr lang="nl-NL" sz="1500" kern="1200">
                        <a:solidFill>
                          <a:srgbClr val="FF0000"/>
                        </a:solidFill>
                        <a:effectLst/>
                        <a:latin typeface="+mn-lt"/>
                        <a:ea typeface="+mn-ea"/>
                        <a:cs typeface="+mn-cs"/>
                      </a:endParaRPr>
                    </a:p>
                  </a:txBody>
                  <a:tcPr marL="62791" marR="62791" marT="0" marB="0"/>
                </a:tc>
                <a:extLst>
                  <a:ext uri="{0D108BD9-81ED-4DB2-BD59-A6C34878D82A}">
                    <a16:rowId xmlns:a16="http://schemas.microsoft.com/office/drawing/2014/main" val="3290957788"/>
                  </a:ext>
                </a:extLst>
              </a:tr>
              <a:tr h="323771">
                <a:tc>
                  <a:txBody>
                    <a:bodyPr/>
                    <a:lstStyle/>
                    <a:p>
                      <a:pPr>
                        <a:lnSpc>
                          <a:spcPct val="115000"/>
                        </a:lnSpc>
                        <a:spcAft>
                          <a:spcPts val="0"/>
                        </a:spcAft>
                      </a:pPr>
                      <a:r>
                        <a:rPr lang="nl-NL" sz="1900">
                          <a:effectLst/>
                        </a:rPr>
                        <a:t>7</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Lessen</a:t>
                      </a:r>
                      <a:endParaRPr lang="nl-NL" sz="1200">
                        <a:effectLst/>
                      </a:endParaRPr>
                    </a:p>
                  </a:txBody>
                  <a:tcPr marL="62791" marR="62791" marT="0" marB="0"/>
                </a:tc>
                <a:tc>
                  <a:txBody>
                    <a:bodyPr/>
                    <a:lstStyle/>
                    <a:p>
                      <a:pPr>
                        <a:spcAft>
                          <a:spcPts val="0"/>
                        </a:spcAft>
                      </a:pPr>
                      <a:r>
                        <a:rPr lang="nl-NL" sz="1500" kern="1200">
                          <a:solidFill>
                            <a:srgbClr val="FF0000"/>
                          </a:solidFill>
                          <a:effectLst/>
                          <a:latin typeface="+mn-lt"/>
                          <a:ea typeface="+mn-ea"/>
                          <a:cs typeface="+mn-cs"/>
                        </a:rPr>
                        <a:t>Werkproces examens volgens individuele planning </a:t>
                      </a:r>
                    </a:p>
                  </a:txBody>
                  <a:tcPr marL="62791" marR="62791" marT="0" marB="0"/>
                </a:tc>
                <a:extLst>
                  <a:ext uri="{0D108BD9-81ED-4DB2-BD59-A6C34878D82A}">
                    <a16:rowId xmlns:a16="http://schemas.microsoft.com/office/drawing/2014/main" val="1155557093"/>
                  </a:ext>
                </a:extLst>
              </a:tr>
              <a:tr h="922415">
                <a:tc>
                  <a:txBody>
                    <a:bodyPr/>
                    <a:lstStyle/>
                    <a:p>
                      <a:pPr>
                        <a:lnSpc>
                          <a:spcPct val="115000"/>
                        </a:lnSpc>
                        <a:spcAft>
                          <a:spcPts val="0"/>
                        </a:spcAft>
                      </a:pPr>
                      <a:r>
                        <a:rPr lang="nl-NL" sz="1900">
                          <a:effectLst/>
                        </a:rPr>
                        <a:t>8</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Lessen</a:t>
                      </a:r>
                      <a:endParaRPr lang="nl-NL" sz="1200">
                        <a:effectLst/>
                      </a:endParaRPr>
                    </a:p>
                    <a:p>
                      <a:pPr>
                        <a:spcAft>
                          <a:spcPts val="0"/>
                        </a:spcAft>
                      </a:pPr>
                      <a:r>
                        <a:rPr lang="nl-NL" sz="15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tabLst>
                          <a:tab pos="504825" algn="l"/>
                        </a:tabLst>
                      </a:pPr>
                      <a:r>
                        <a:rPr lang="nl-NL" sz="1500" kern="1200">
                          <a:solidFill>
                            <a:schemeClr val="dk1"/>
                          </a:solidFill>
                          <a:effectLst/>
                          <a:latin typeface="+mn-lt"/>
                          <a:ea typeface="+mn-ea"/>
                          <a:cs typeface="+mn-cs"/>
                        </a:rPr>
                        <a:t>22-06 Portfolio deadline </a:t>
                      </a:r>
                    </a:p>
                    <a:p>
                      <a:pPr>
                        <a:spcAft>
                          <a:spcPts val="0"/>
                        </a:spcAft>
                      </a:pPr>
                      <a:r>
                        <a:rPr lang="nl-NL" sz="1500" kern="1200">
                          <a:solidFill>
                            <a:schemeClr val="dk1"/>
                          </a:solidFill>
                          <a:effectLst/>
                          <a:latin typeface="+mn-lt"/>
                          <a:ea typeface="+mn-ea"/>
                          <a:cs typeface="+mn-cs"/>
                        </a:rPr>
                        <a:t>23-06 Parents Café – presentaties ontwerpen </a:t>
                      </a:r>
                    </a:p>
                    <a:p>
                      <a:pPr>
                        <a:spcAft>
                          <a:spcPts val="0"/>
                        </a:spcAft>
                      </a:pPr>
                      <a:r>
                        <a:rPr lang="nl-NL" sz="1500" kern="1200">
                          <a:solidFill>
                            <a:srgbClr val="FF0000"/>
                          </a:solidFill>
                          <a:effectLst/>
                          <a:latin typeface="+mn-lt"/>
                          <a:ea typeface="+mn-ea"/>
                          <a:cs typeface="+mn-cs"/>
                        </a:rPr>
                        <a:t>Herkansing werkproces examen</a:t>
                      </a:r>
                    </a:p>
                    <a:p>
                      <a:pPr>
                        <a:spcAft>
                          <a:spcPts val="0"/>
                        </a:spcAft>
                      </a:pPr>
                      <a:r>
                        <a:rPr lang="nl-NL" sz="1500" kern="1200">
                          <a:solidFill>
                            <a:schemeClr val="dk1"/>
                          </a:solidFill>
                          <a:effectLst/>
                          <a:latin typeface="+mn-lt"/>
                          <a:ea typeface="+mn-ea"/>
                          <a:cs typeface="+mn-cs"/>
                        </a:rPr>
                        <a:t>26-06 Herkansing portfolio deadline p4</a:t>
                      </a:r>
                    </a:p>
                  </a:txBody>
                  <a:tcPr marL="62791" marR="62791" marT="0" marB="0"/>
                </a:tc>
                <a:extLst>
                  <a:ext uri="{0D108BD9-81ED-4DB2-BD59-A6C34878D82A}">
                    <a16:rowId xmlns:a16="http://schemas.microsoft.com/office/drawing/2014/main" val="2312800843"/>
                  </a:ext>
                </a:extLst>
              </a:tr>
              <a:tr h="477878">
                <a:tc>
                  <a:txBody>
                    <a:bodyPr/>
                    <a:lstStyle/>
                    <a:p>
                      <a:pPr>
                        <a:lnSpc>
                          <a:spcPct val="115000"/>
                        </a:lnSpc>
                        <a:spcAft>
                          <a:spcPts val="0"/>
                        </a:spcAft>
                      </a:pPr>
                      <a:r>
                        <a:rPr lang="nl-NL" sz="1900">
                          <a:effectLst/>
                        </a:rPr>
                        <a:t>9</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Toetsen – geen lessen </a:t>
                      </a:r>
                      <a:endParaRPr lang="nl-NL" sz="1200">
                        <a:effectLst/>
                      </a:endParaRPr>
                    </a:p>
                    <a:p>
                      <a:pPr>
                        <a:spcAft>
                          <a:spcPts val="0"/>
                        </a:spcAft>
                      </a:pPr>
                      <a:r>
                        <a:rPr lang="nl-NL" sz="15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spcAft>
                          <a:spcPts val="0"/>
                        </a:spcAft>
                      </a:pPr>
                      <a:r>
                        <a:rPr lang="nl-NL" sz="1500" kern="1200">
                          <a:solidFill>
                            <a:schemeClr val="dk1"/>
                          </a:solidFill>
                          <a:effectLst/>
                          <a:latin typeface="+mn-lt"/>
                          <a:ea typeface="+mn-ea"/>
                          <a:cs typeface="+mn-cs"/>
                        </a:rPr>
                        <a:t>29-06 Kennistoets p4</a:t>
                      </a:r>
                    </a:p>
                    <a:p>
                      <a:pPr>
                        <a:spcAft>
                          <a:spcPts val="0"/>
                        </a:spcAft>
                      </a:pPr>
                      <a:r>
                        <a:rPr lang="nl-NL" sz="1500" kern="1200">
                          <a:solidFill>
                            <a:schemeClr val="dk1"/>
                          </a:solidFill>
                          <a:effectLst/>
                          <a:latin typeface="+mn-lt"/>
                          <a:ea typeface="+mn-ea"/>
                          <a:cs typeface="+mn-cs"/>
                        </a:rPr>
                        <a:t>03-07 Herkansing IBS toets p4</a:t>
                      </a:r>
                    </a:p>
                  </a:txBody>
                  <a:tcPr marL="62791" marR="62791" marT="0" marB="0"/>
                </a:tc>
                <a:extLst>
                  <a:ext uri="{0D108BD9-81ED-4DB2-BD59-A6C34878D82A}">
                    <a16:rowId xmlns:a16="http://schemas.microsoft.com/office/drawing/2014/main" val="1492323203"/>
                  </a:ext>
                </a:extLst>
              </a:tr>
              <a:tr h="434659">
                <a:tc>
                  <a:txBody>
                    <a:bodyPr/>
                    <a:lstStyle/>
                    <a:p>
                      <a:pPr>
                        <a:lnSpc>
                          <a:spcPct val="115000"/>
                        </a:lnSpc>
                        <a:spcAft>
                          <a:spcPts val="0"/>
                        </a:spcAft>
                      </a:pPr>
                      <a:r>
                        <a:rPr lang="nl-NL" sz="1900">
                          <a:effectLst/>
                        </a:rPr>
                        <a:t>10</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spcAft>
                          <a:spcPts val="0"/>
                        </a:spcAft>
                      </a:pPr>
                      <a:r>
                        <a:rPr lang="nl-NL" sz="1500">
                          <a:effectLst/>
                        </a:rPr>
                        <a:t>Geen les i.v.m. afronding schooljaar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spcAft>
                          <a:spcPts val="0"/>
                        </a:spcAft>
                      </a:pPr>
                      <a:r>
                        <a:rPr lang="nl-NL" sz="1500" kern="1200">
                          <a:solidFill>
                            <a:schemeClr val="dk1"/>
                          </a:solidFill>
                          <a:effectLst/>
                          <a:latin typeface="+mn-lt"/>
                          <a:ea typeface="+mn-ea"/>
                          <a:cs typeface="+mn-cs"/>
                        </a:rPr>
                        <a:t>08-07 Afsluiting schooljaar </a:t>
                      </a:r>
                    </a:p>
                  </a:txBody>
                  <a:tcPr marL="62791" marR="62791" marT="0" marB="0"/>
                </a:tc>
                <a:extLst>
                  <a:ext uri="{0D108BD9-81ED-4DB2-BD59-A6C34878D82A}">
                    <a16:rowId xmlns:a16="http://schemas.microsoft.com/office/drawing/2014/main" val="2469585719"/>
                  </a:ext>
                </a:extLst>
              </a:tr>
            </a:tbl>
          </a:graphicData>
        </a:graphic>
      </p:graphicFrame>
    </p:spTree>
    <p:extLst>
      <p:ext uri="{BB962C8B-B14F-4D97-AF65-F5344CB8AC3E}">
        <p14:creationId xmlns:p14="http://schemas.microsoft.com/office/powerpoint/2010/main" val="1827546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Het ontwerp 2018/2019</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7" name="Afbeelding 6"/>
          <p:cNvPicPr>
            <a:picLocks noChangeAspect="1"/>
          </p:cNvPicPr>
          <p:nvPr/>
        </p:nvPicPr>
        <p:blipFill>
          <a:blip r:embed="rId3"/>
          <a:stretch>
            <a:fillRect/>
          </a:stretch>
        </p:blipFill>
        <p:spPr>
          <a:xfrm>
            <a:off x="1084922" y="2014553"/>
            <a:ext cx="4164671" cy="284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p:cNvPicPr>
            <a:picLocks noChangeAspect="1"/>
          </p:cNvPicPr>
          <p:nvPr/>
        </p:nvPicPr>
        <p:blipFill>
          <a:blip r:embed="rId4"/>
          <a:stretch>
            <a:fillRect/>
          </a:stretch>
        </p:blipFill>
        <p:spPr>
          <a:xfrm>
            <a:off x="5496154" y="2014553"/>
            <a:ext cx="5953415" cy="284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93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Het ontwerp 2018/2019</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5" name="Afbeelding 4"/>
          <p:cNvPicPr>
            <a:picLocks noChangeAspect="1"/>
          </p:cNvPicPr>
          <p:nvPr/>
        </p:nvPicPr>
        <p:blipFill>
          <a:blip r:embed="rId3"/>
          <a:stretch>
            <a:fillRect/>
          </a:stretch>
        </p:blipFill>
        <p:spPr>
          <a:xfrm>
            <a:off x="7852229" y="1690689"/>
            <a:ext cx="3135208" cy="1965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p:cNvPicPr>
            <a:picLocks noChangeAspect="1"/>
          </p:cNvPicPr>
          <p:nvPr/>
        </p:nvPicPr>
        <p:blipFill>
          <a:blip r:embed="rId4"/>
          <a:stretch>
            <a:fillRect/>
          </a:stretch>
        </p:blipFill>
        <p:spPr>
          <a:xfrm>
            <a:off x="1658710" y="3917837"/>
            <a:ext cx="3373367" cy="1904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fbeelding 8"/>
          <p:cNvPicPr>
            <a:picLocks noChangeAspect="1"/>
          </p:cNvPicPr>
          <p:nvPr/>
        </p:nvPicPr>
        <p:blipFill rotWithShape="1">
          <a:blip r:embed="rId5"/>
          <a:srcRect b="53464"/>
          <a:stretch/>
        </p:blipFill>
        <p:spPr>
          <a:xfrm>
            <a:off x="1658709" y="1690689"/>
            <a:ext cx="5961291" cy="1965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p:cNvPicPr>
            <a:picLocks noChangeAspect="1"/>
          </p:cNvPicPr>
          <p:nvPr/>
        </p:nvPicPr>
        <p:blipFill rotWithShape="1">
          <a:blip r:embed="rId5"/>
          <a:srcRect t="51356"/>
          <a:stretch/>
        </p:blipFill>
        <p:spPr>
          <a:xfrm>
            <a:off x="5462938" y="3917837"/>
            <a:ext cx="5524500" cy="1904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0396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Groepsindeling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aphicFrame>
        <p:nvGraphicFramePr>
          <p:cNvPr id="5" name="Tabel 4"/>
          <p:cNvGraphicFramePr>
            <a:graphicFrameLocks noGrp="1"/>
          </p:cNvGraphicFramePr>
          <p:nvPr>
            <p:extLst>
              <p:ext uri="{D42A27DB-BD31-4B8C-83A1-F6EECF244321}">
                <p14:modId xmlns:p14="http://schemas.microsoft.com/office/powerpoint/2010/main" val="2638607559"/>
              </p:ext>
            </p:extLst>
          </p:nvPr>
        </p:nvGraphicFramePr>
        <p:xfrm>
          <a:off x="1328059" y="1690689"/>
          <a:ext cx="9535885" cy="3435527"/>
        </p:xfrm>
        <a:graphic>
          <a:graphicData uri="http://schemas.openxmlformats.org/drawingml/2006/table">
            <a:tbl>
              <a:tblPr firstRow="1" bandRow="1">
                <a:tableStyleId>{5C22544A-7EE6-4342-B048-85BDC9FD1C3A}</a:tableStyleId>
              </a:tblPr>
              <a:tblGrid>
                <a:gridCol w="1907177">
                  <a:extLst>
                    <a:ext uri="{9D8B030D-6E8A-4147-A177-3AD203B41FA5}">
                      <a16:colId xmlns:a16="http://schemas.microsoft.com/office/drawing/2014/main" val="2449129362"/>
                    </a:ext>
                  </a:extLst>
                </a:gridCol>
                <a:gridCol w="1907177">
                  <a:extLst>
                    <a:ext uri="{9D8B030D-6E8A-4147-A177-3AD203B41FA5}">
                      <a16:colId xmlns:a16="http://schemas.microsoft.com/office/drawing/2014/main" val="2202360707"/>
                    </a:ext>
                  </a:extLst>
                </a:gridCol>
                <a:gridCol w="1907177">
                  <a:extLst>
                    <a:ext uri="{9D8B030D-6E8A-4147-A177-3AD203B41FA5}">
                      <a16:colId xmlns:a16="http://schemas.microsoft.com/office/drawing/2014/main" val="1518068711"/>
                    </a:ext>
                  </a:extLst>
                </a:gridCol>
                <a:gridCol w="1907177">
                  <a:extLst>
                    <a:ext uri="{9D8B030D-6E8A-4147-A177-3AD203B41FA5}">
                      <a16:colId xmlns:a16="http://schemas.microsoft.com/office/drawing/2014/main" val="2376437715"/>
                    </a:ext>
                  </a:extLst>
                </a:gridCol>
                <a:gridCol w="1907177">
                  <a:extLst>
                    <a:ext uri="{9D8B030D-6E8A-4147-A177-3AD203B41FA5}">
                      <a16:colId xmlns:a16="http://schemas.microsoft.com/office/drawing/2014/main" val="3745725032"/>
                    </a:ext>
                  </a:extLst>
                </a:gridCol>
              </a:tblGrid>
              <a:tr h="421121">
                <a:tc gridSpan="4">
                  <a:txBody>
                    <a:bodyPr/>
                    <a:lstStyle/>
                    <a:p>
                      <a:pPr algn="l"/>
                      <a:r>
                        <a:rPr lang="nl-NL" sz="1300" dirty="0">
                          <a:solidFill>
                            <a:schemeClr val="tx1"/>
                          </a:solidFill>
                        </a:rPr>
                        <a:t>Klas</a:t>
                      </a:r>
                      <a:r>
                        <a:rPr lang="nl-NL" sz="1300" baseline="0" dirty="0">
                          <a:solidFill>
                            <a:schemeClr val="tx1"/>
                          </a:solidFill>
                        </a:rPr>
                        <a:t> MT-V-SM41A</a:t>
                      </a:r>
                      <a:endParaRPr lang="nl-NL" sz="1300" dirty="0">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a:txBody>
                    <a:bodyPr/>
                    <a:lstStyle/>
                    <a:p>
                      <a:pPr algn="l"/>
                      <a:endParaRPr lang="nl-NL" sz="1300">
                        <a:solidFill>
                          <a:schemeClr val="tx1"/>
                        </a:solidFill>
                      </a:endParaRPr>
                    </a:p>
                  </a:txBody>
                  <a:tcPr/>
                </a:tc>
                <a:extLst>
                  <a:ext uri="{0D108BD9-81ED-4DB2-BD59-A6C34878D82A}">
                    <a16:rowId xmlns:a16="http://schemas.microsoft.com/office/drawing/2014/main" val="4077094377"/>
                  </a:ext>
                </a:extLst>
              </a:tr>
              <a:tr h="421121">
                <a:tc>
                  <a:txBody>
                    <a:bodyPr/>
                    <a:lstStyle/>
                    <a:p>
                      <a:pPr algn="ctr"/>
                      <a:r>
                        <a:rPr lang="nl-NL" sz="1300" b="1" i="1">
                          <a:solidFill>
                            <a:schemeClr val="tx1"/>
                          </a:solidFill>
                        </a:rPr>
                        <a:t>Groep 1</a:t>
                      </a:r>
                    </a:p>
                    <a:p>
                      <a:pPr algn="ctr"/>
                      <a:r>
                        <a:rPr lang="nl-NL" sz="1300" b="1" i="1">
                          <a:solidFill>
                            <a:schemeClr val="tx1"/>
                          </a:solidFill>
                        </a:rPr>
                        <a:t>LIFESTYLE</a:t>
                      </a:r>
                    </a:p>
                  </a:txBody>
                  <a:tcPr/>
                </a:tc>
                <a:tc>
                  <a:txBody>
                    <a:bodyPr/>
                    <a:lstStyle/>
                    <a:p>
                      <a:pPr algn="ctr"/>
                      <a:r>
                        <a:rPr lang="nl-NL" sz="1300" b="1" i="1" dirty="0">
                          <a:solidFill>
                            <a:schemeClr val="tx1"/>
                          </a:solidFill>
                        </a:rPr>
                        <a:t>Groep 2</a:t>
                      </a:r>
                    </a:p>
                    <a:p>
                      <a:pPr algn="ctr"/>
                      <a:r>
                        <a:rPr lang="nl-NL" sz="1300" b="1" i="1" dirty="0">
                          <a:solidFill>
                            <a:schemeClr val="tx1"/>
                          </a:solidFill>
                        </a:rPr>
                        <a:t>BIOBASED</a:t>
                      </a:r>
                    </a:p>
                  </a:txBody>
                  <a:tcPr/>
                </a:tc>
                <a:tc>
                  <a:txBody>
                    <a:bodyPr/>
                    <a:lstStyle/>
                    <a:p>
                      <a:pPr algn="ctr"/>
                      <a:r>
                        <a:rPr lang="nl-NL" sz="1300" b="1" i="1">
                          <a:solidFill>
                            <a:schemeClr val="tx1"/>
                          </a:solidFill>
                        </a:rPr>
                        <a:t>Groep 3</a:t>
                      </a:r>
                    </a:p>
                    <a:p>
                      <a:pPr algn="ctr"/>
                      <a:r>
                        <a:rPr lang="nl-NL" sz="1300" b="1" i="1">
                          <a:solidFill>
                            <a:schemeClr val="tx1"/>
                          </a:solidFill>
                        </a:rPr>
                        <a:t>VRIJETIJD</a:t>
                      </a:r>
                    </a:p>
                  </a:txBody>
                  <a:tcPr/>
                </a:tc>
                <a:tc>
                  <a:txBody>
                    <a:bodyPr/>
                    <a:lstStyle/>
                    <a:p>
                      <a:pPr algn="ctr"/>
                      <a:r>
                        <a:rPr lang="nl-NL" sz="1300" b="1" i="1">
                          <a:solidFill>
                            <a:schemeClr val="tx1"/>
                          </a:solidFill>
                        </a:rPr>
                        <a:t>Groep 4</a:t>
                      </a:r>
                    </a:p>
                    <a:p>
                      <a:pPr algn="ctr"/>
                      <a:r>
                        <a:rPr lang="nl-NL" sz="1300" b="1" i="1">
                          <a:solidFill>
                            <a:schemeClr val="tx1"/>
                          </a:solidFill>
                        </a:rPr>
                        <a:t>WATER &amp; ENERGIE</a:t>
                      </a:r>
                    </a:p>
                  </a:txBody>
                  <a:tcPr/>
                </a:tc>
                <a:tc>
                  <a:txBody>
                    <a:bodyPr/>
                    <a:lstStyle/>
                    <a:p>
                      <a:pPr algn="ctr"/>
                      <a:r>
                        <a:rPr lang="nl-NL" sz="1300" b="1" i="1">
                          <a:solidFill>
                            <a:schemeClr val="tx1"/>
                          </a:solidFill>
                        </a:rPr>
                        <a:t>Groep 5</a:t>
                      </a:r>
                    </a:p>
                    <a:p>
                      <a:pPr algn="ctr"/>
                      <a:r>
                        <a:rPr lang="nl-NL" sz="1300" b="1" i="1">
                          <a:solidFill>
                            <a:schemeClr val="tx1"/>
                          </a:solidFill>
                        </a:rPr>
                        <a:t>STAD &amp;</a:t>
                      </a:r>
                      <a:r>
                        <a:rPr lang="nl-NL" sz="1300" b="1" i="1" baseline="0">
                          <a:solidFill>
                            <a:schemeClr val="tx1"/>
                          </a:solidFill>
                        </a:rPr>
                        <a:t> WIJK</a:t>
                      </a:r>
                      <a:endParaRPr lang="nl-NL" sz="1300" b="1" i="1">
                        <a:solidFill>
                          <a:schemeClr val="tx1"/>
                        </a:solidFill>
                      </a:endParaRPr>
                    </a:p>
                  </a:txBody>
                  <a:tcPr/>
                </a:tc>
                <a:extLst>
                  <a:ext uri="{0D108BD9-81ED-4DB2-BD59-A6C34878D82A}">
                    <a16:rowId xmlns:a16="http://schemas.microsoft.com/office/drawing/2014/main" val="2070138859"/>
                  </a:ext>
                </a:extLst>
              </a:tr>
              <a:tr h="421121">
                <a:tc>
                  <a:txBody>
                    <a:bodyPr/>
                    <a:lstStyle/>
                    <a:p>
                      <a:pPr algn="ctr" fontAlgn="b"/>
                      <a:r>
                        <a:rPr lang="nl-NL" sz="2000" b="0" i="0" u="none" strike="noStrike">
                          <a:solidFill>
                            <a:srgbClr val="000000"/>
                          </a:solidFill>
                          <a:effectLst/>
                          <a:latin typeface="Arial" panose="020B0604020202020204" pitchFamily="34" charset="0"/>
                        </a:rPr>
                        <a:t>Lucas</a:t>
                      </a:r>
                    </a:p>
                  </a:txBody>
                  <a:tcPr marL="9525" marR="9525" marT="9525" marB="0" anchor="b"/>
                </a:tc>
                <a:tc>
                  <a:txBody>
                    <a:bodyPr/>
                    <a:lstStyle/>
                    <a:p>
                      <a:pPr algn="ctr" fontAlgn="b"/>
                      <a:r>
                        <a:rPr lang="nl-NL" sz="2000" b="0" i="0" u="none" strike="noStrike">
                          <a:solidFill>
                            <a:srgbClr val="000000"/>
                          </a:solidFill>
                          <a:effectLst/>
                          <a:latin typeface="Arial" panose="020B0604020202020204" pitchFamily="34" charset="0"/>
                        </a:rPr>
                        <a:t>Daan d</a:t>
                      </a:r>
                    </a:p>
                  </a:txBody>
                  <a:tcPr marL="9525" marR="9525" marT="9525" marB="0" anchor="b"/>
                </a:tc>
                <a:tc>
                  <a:txBody>
                    <a:bodyPr/>
                    <a:lstStyle/>
                    <a:p>
                      <a:pPr algn="ctr" fontAlgn="b"/>
                      <a:r>
                        <a:rPr lang="nl-NL" sz="2000" b="0" i="0" u="none" strike="noStrike">
                          <a:solidFill>
                            <a:srgbClr val="000000"/>
                          </a:solidFill>
                          <a:effectLst/>
                          <a:latin typeface="Arial" panose="020B0604020202020204" pitchFamily="34" charset="0"/>
                        </a:rPr>
                        <a:t>Jikke</a:t>
                      </a:r>
                    </a:p>
                  </a:txBody>
                  <a:tcPr marL="9525" marR="9525" marT="9525" marB="0" anchor="b"/>
                </a:tc>
                <a:tc>
                  <a:txBody>
                    <a:bodyPr/>
                    <a:lstStyle/>
                    <a:p>
                      <a:pPr algn="ctr" fontAlgn="b"/>
                      <a:r>
                        <a:rPr lang="nl-NL" sz="2000" b="0" i="0" u="none" strike="noStrike" dirty="0">
                          <a:solidFill>
                            <a:srgbClr val="000000"/>
                          </a:solidFill>
                          <a:effectLst/>
                          <a:latin typeface="Arial" panose="020B0604020202020204" pitchFamily="34" charset="0"/>
                        </a:rPr>
                        <a:t>I</a:t>
                      </a:r>
                      <a:r>
                        <a:rPr lang="nl-NL" sz="2000" b="0" i="0" u="none" strike="noStrike" dirty="0" smtClean="0">
                          <a:solidFill>
                            <a:srgbClr val="000000"/>
                          </a:solidFill>
                          <a:effectLst/>
                          <a:latin typeface="Arial" panose="020B0604020202020204" pitchFamily="34" charset="0"/>
                        </a:rPr>
                        <a:t>nge</a:t>
                      </a:r>
                      <a:endParaRPr lang="nl-NL"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nl-NL" sz="2000" b="0" i="0" u="none" strike="noStrike">
                          <a:solidFill>
                            <a:srgbClr val="000000"/>
                          </a:solidFill>
                          <a:effectLst/>
                          <a:latin typeface="Arial" panose="020B0604020202020204" pitchFamily="34" charset="0"/>
                        </a:rPr>
                        <a:t>Amy</a:t>
                      </a:r>
                    </a:p>
                  </a:txBody>
                  <a:tcPr marL="9525" marR="9525" marT="9525" marB="0" anchor="b"/>
                </a:tc>
                <a:extLst>
                  <a:ext uri="{0D108BD9-81ED-4DB2-BD59-A6C34878D82A}">
                    <a16:rowId xmlns:a16="http://schemas.microsoft.com/office/drawing/2014/main" val="2340453855"/>
                  </a:ext>
                </a:extLst>
              </a:tr>
              <a:tr h="421121">
                <a:tc>
                  <a:txBody>
                    <a:bodyPr/>
                    <a:lstStyle/>
                    <a:p>
                      <a:pPr algn="ctr" fontAlgn="b"/>
                      <a:r>
                        <a:rPr lang="nl-NL" sz="2000" b="0" i="0" u="none" strike="noStrike">
                          <a:solidFill>
                            <a:srgbClr val="000000"/>
                          </a:solidFill>
                          <a:effectLst/>
                          <a:latin typeface="Arial" panose="020B0604020202020204" pitchFamily="34" charset="0"/>
                        </a:rPr>
                        <a:t>Fiene</a:t>
                      </a:r>
                    </a:p>
                  </a:txBody>
                  <a:tcPr marL="9525" marR="9525" marT="9525" marB="0" anchor="b"/>
                </a:tc>
                <a:tc>
                  <a:txBody>
                    <a:bodyPr/>
                    <a:lstStyle/>
                    <a:p>
                      <a:pPr algn="ctr" fontAlgn="b"/>
                      <a:r>
                        <a:rPr lang="nl-NL" sz="2000" b="0" i="0" u="none" strike="noStrike">
                          <a:solidFill>
                            <a:srgbClr val="000000"/>
                          </a:solidFill>
                          <a:effectLst/>
                          <a:latin typeface="Arial" panose="020B0604020202020204" pitchFamily="34" charset="0"/>
                        </a:rPr>
                        <a:t>Job</a:t>
                      </a:r>
                    </a:p>
                  </a:txBody>
                  <a:tcPr marL="9525" marR="9525" marT="9525" marB="0" anchor="b"/>
                </a:tc>
                <a:tc>
                  <a:txBody>
                    <a:bodyPr/>
                    <a:lstStyle/>
                    <a:p>
                      <a:pPr algn="ctr" fontAlgn="b"/>
                      <a:r>
                        <a:rPr lang="nl-NL" sz="2000" b="0" i="0" u="none" strike="noStrike" err="1">
                          <a:solidFill>
                            <a:srgbClr val="000000"/>
                          </a:solidFill>
                          <a:effectLst/>
                          <a:latin typeface="Arial" panose="020B0604020202020204" pitchFamily="34" charset="0"/>
                        </a:rPr>
                        <a:t>Lyes</a:t>
                      </a:r>
                      <a:endParaRPr lang="nl-NL" sz="2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nl-NL" sz="2000" b="0" i="0" u="none" strike="noStrike" dirty="0" smtClean="0">
                          <a:solidFill>
                            <a:srgbClr val="000000"/>
                          </a:solidFill>
                          <a:effectLst/>
                          <a:latin typeface="Arial" panose="020B0604020202020204" pitchFamily="34" charset="0"/>
                        </a:rPr>
                        <a:t>Ivar</a:t>
                      </a:r>
                      <a:endParaRPr lang="nl-NL"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nl-NL" sz="2000" b="0" i="0" u="none" strike="noStrike">
                          <a:solidFill>
                            <a:srgbClr val="000000"/>
                          </a:solidFill>
                          <a:effectLst/>
                          <a:latin typeface="Arial" panose="020B0604020202020204" pitchFamily="34" charset="0"/>
                        </a:rPr>
                        <a:t>Bente</a:t>
                      </a:r>
                    </a:p>
                  </a:txBody>
                  <a:tcPr marL="9525" marR="9525" marT="9525" marB="0" anchor="b"/>
                </a:tc>
                <a:extLst>
                  <a:ext uri="{0D108BD9-81ED-4DB2-BD59-A6C34878D82A}">
                    <a16:rowId xmlns:a16="http://schemas.microsoft.com/office/drawing/2014/main" val="2419062599"/>
                  </a:ext>
                </a:extLst>
              </a:tr>
              <a:tr h="421121">
                <a:tc>
                  <a:txBody>
                    <a:bodyPr/>
                    <a:lstStyle/>
                    <a:p>
                      <a:pPr algn="ctr" fontAlgn="b"/>
                      <a:r>
                        <a:rPr lang="nl-NL" sz="2000" b="0" i="0" u="none" strike="noStrike" err="1">
                          <a:solidFill>
                            <a:srgbClr val="000000"/>
                          </a:solidFill>
                          <a:effectLst/>
                          <a:latin typeface="Arial" panose="020B0604020202020204" pitchFamily="34" charset="0"/>
                        </a:rPr>
                        <a:t>Malika</a:t>
                      </a:r>
                      <a:endParaRPr lang="nl-NL" sz="2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nl-NL" sz="2000" b="0" i="0" u="none" strike="noStrike">
                          <a:solidFill>
                            <a:srgbClr val="000000"/>
                          </a:solidFill>
                          <a:effectLst/>
                          <a:latin typeface="Arial" panose="020B0604020202020204" pitchFamily="34" charset="0"/>
                        </a:rPr>
                        <a:t>Luna</a:t>
                      </a:r>
                    </a:p>
                  </a:txBody>
                  <a:tcPr marL="9525" marR="9525" marT="9525" marB="0" anchor="b"/>
                </a:tc>
                <a:tc>
                  <a:txBody>
                    <a:bodyPr/>
                    <a:lstStyle/>
                    <a:p>
                      <a:pPr algn="ctr" fontAlgn="b"/>
                      <a:r>
                        <a:rPr lang="nl-NL" sz="2000" b="0" i="0" u="none" strike="noStrike" dirty="0" smtClean="0">
                          <a:solidFill>
                            <a:srgbClr val="000000"/>
                          </a:solidFill>
                          <a:effectLst/>
                          <a:latin typeface="Arial" panose="020B0604020202020204" pitchFamily="34" charset="0"/>
                        </a:rPr>
                        <a:t>Maartje</a:t>
                      </a:r>
                      <a:endParaRPr lang="nl-NL"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nl-NL" sz="2000" b="0" i="0" u="none" strike="noStrike" dirty="0">
                          <a:solidFill>
                            <a:srgbClr val="000000"/>
                          </a:solidFill>
                          <a:effectLst/>
                          <a:latin typeface="Arial" panose="020B0604020202020204" pitchFamily="34" charset="0"/>
                        </a:rPr>
                        <a:t>G</a:t>
                      </a:r>
                      <a:r>
                        <a:rPr lang="nl-NL" sz="2000" b="0" i="0" u="none" strike="noStrike" dirty="0" smtClean="0">
                          <a:solidFill>
                            <a:srgbClr val="000000"/>
                          </a:solidFill>
                          <a:effectLst/>
                          <a:latin typeface="Arial" panose="020B0604020202020204" pitchFamily="34" charset="0"/>
                        </a:rPr>
                        <a:t>eerthe</a:t>
                      </a:r>
                      <a:endParaRPr lang="nl-NL"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nl-NL" sz="2000" b="0" i="0" u="none" strike="noStrike" err="1">
                          <a:solidFill>
                            <a:srgbClr val="000000"/>
                          </a:solidFill>
                          <a:effectLst/>
                          <a:latin typeface="Arial" panose="020B0604020202020204" pitchFamily="34" charset="0"/>
                        </a:rPr>
                        <a:t>I</a:t>
                      </a:r>
                      <a:r>
                        <a:rPr lang="nl-NL" sz="2000" b="0" i="0" u="none" strike="noStrike" smtClean="0">
                          <a:solidFill>
                            <a:srgbClr val="000000"/>
                          </a:solidFill>
                          <a:effectLst/>
                          <a:latin typeface="Arial" panose="020B0604020202020204" pitchFamily="34" charset="0"/>
                        </a:rPr>
                        <a:t>sabelle</a:t>
                      </a:r>
                      <a:endParaRPr lang="nl-NL"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157026"/>
                  </a:ext>
                </a:extLst>
              </a:tr>
              <a:tr h="421121">
                <a:tc>
                  <a:txBody>
                    <a:bodyPr/>
                    <a:lstStyle/>
                    <a:p>
                      <a:pPr algn="ctr" fontAlgn="b"/>
                      <a:r>
                        <a:rPr lang="nl-NL" sz="2000" b="0" i="0" u="none" strike="noStrike" kern="1200" dirty="0">
                          <a:solidFill>
                            <a:srgbClr val="000000"/>
                          </a:solidFill>
                          <a:effectLst/>
                          <a:latin typeface="Arial" panose="020B0604020202020204" pitchFamily="34" charset="0"/>
                          <a:ea typeface="+mn-ea"/>
                          <a:cs typeface="+mn-cs"/>
                        </a:rPr>
                        <a:t>Bas</a:t>
                      </a:r>
                    </a:p>
                  </a:txBody>
                  <a:tcPr marL="9525" marR="9525" marT="9525" marB="0" anchor="b"/>
                </a:tc>
                <a:tc>
                  <a:txBody>
                    <a:bodyPr/>
                    <a:lstStyle/>
                    <a:p>
                      <a:pPr algn="ctr" fontAlgn="b"/>
                      <a:r>
                        <a:rPr lang="nl-NL" sz="2000" b="0" i="0" u="none" strike="noStrike" kern="1200" err="1">
                          <a:solidFill>
                            <a:srgbClr val="000000"/>
                          </a:solidFill>
                          <a:effectLst/>
                          <a:latin typeface="Arial" panose="020B0604020202020204" pitchFamily="34" charset="0"/>
                          <a:ea typeface="+mn-ea"/>
                          <a:cs typeface="+mn-cs"/>
                        </a:rPr>
                        <a:t>Yord</a:t>
                      </a:r>
                      <a:endParaRPr lang="nl-NL" sz="2000" b="0" i="0" u="none" strike="noStrike" kern="120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dirty="0">
                          <a:solidFill>
                            <a:srgbClr val="000000"/>
                          </a:solidFill>
                          <a:effectLst/>
                          <a:latin typeface="Arial" panose="020B0604020202020204" pitchFamily="34" charset="0"/>
                          <a:ea typeface="+mn-ea"/>
                          <a:cs typeface="+mn-cs"/>
                        </a:rPr>
                        <a:t>M</a:t>
                      </a:r>
                      <a:r>
                        <a:rPr lang="nl-NL" sz="2000" b="0" i="0" u="none" strike="noStrike" kern="1200" dirty="0" smtClean="0">
                          <a:solidFill>
                            <a:srgbClr val="000000"/>
                          </a:solidFill>
                          <a:effectLst/>
                          <a:latin typeface="Arial" panose="020B0604020202020204" pitchFamily="34" charset="0"/>
                          <a:ea typeface="+mn-ea"/>
                          <a:cs typeface="+mn-cs"/>
                        </a:rPr>
                        <a:t>ax</a:t>
                      </a:r>
                      <a:endParaRPr lang="nl-NL" sz="2000" b="0" i="0" u="none" strike="noStrike" kern="1200" dirty="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a:solidFill>
                            <a:srgbClr val="000000"/>
                          </a:solidFill>
                          <a:effectLst/>
                          <a:latin typeface="Arial" panose="020B0604020202020204" pitchFamily="34" charset="0"/>
                          <a:ea typeface="+mn-ea"/>
                          <a:cs typeface="+mn-cs"/>
                        </a:rPr>
                        <a:t>Bjorn</a:t>
                      </a:r>
                    </a:p>
                  </a:txBody>
                  <a:tcPr marL="9525" marR="9525" marT="9525" marB="0" anchor="b"/>
                </a:tc>
                <a:tc>
                  <a:txBody>
                    <a:bodyPr/>
                    <a:lstStyle/>
                    <a:p>
                      <a:pPr algn="ctr" fontAlgn="b"/>
                      <a:r>
                        <a:rPr lang="nl-NL" sz="2000" b="0" i="0" u="none" strike="noStrike" kern="1200" err="1">
                          <a:solidFill>
                            <a:srgbClr val="000000"/>
                          </a:solidFill>
                          <a:effectLst/>
                          <a:latin typeface="Arial" panose="020B0604020202020204" pitchFamily="34" charset="0"/>
                          <a:ea typeface="+mn-ea"/>
                          <a:cs typeface="+mn-cs"/>
                        </a:rPr>
                        <a:t>Florieke</a:t>
                      </a:r>
                      <a:endParaRPr lang="nl-NL" sz="2000" b="0" i="0" u="none" strike="noStrike" kern="1200">
                        <a:solidFill>
                          <a:srgbClr val="000000"/>
                        </a:solidFill>
                        <a:effectLst/>
                        <a:latin typeface="Arial" panose="020B0604020202020204" pitchFamily="34" charset="0"/>
                        <a:ea typeface="+mn-ea"/>
                        <a:cs typeface="+mn-cs"/>
                      </a:endParaRPr>
                    </a:p>
                  </a:txBody>
                  <a:tcPr marL="9525" marR="9525" marT="9525" marB="0" anchor="b"/>
                </a:tc>
                <a:extLst>
                  <a:ext uri="{0D108BD9-81ED-4DB2-BD59-A6C34878D82A}">
                    <a16:rowId xmlns:a16="http://schemas.microsoft.com/office/drawing/2014/main" val="436950683"/>
                  </a:ext>
                </a:extLst>
              </a:tr>
              <a:tr h="421121">
                <a:tc>
                  <a:txBody>
                    <a:bodyPr/>
                    <a:lstStyle/>
                    <a:p>
                      <a:pPr algn="ctr" fontAlgn="b"/>
                      <a:r>
                        <a:rPr lang="nl-NL" sz="2000" b="0" i="0" u="none" strike="noStrike" kern="1200">
                          <a:solidFill>
                            <a:srgbClr val="000000"/>
                          </a:solidFill>
                          <a:effectLst/>
                          <a:latin typeface="Arial" panose="020B0604020202020204" pitchFamily="34" charset="0"/>
                          <a:ea typeface="+mn-ea"/>
                          <a:cs typeface="+mn-cs"/>
                        </a:rPr>
                        <a:t>Davide</a:t>
                      </a:r>
                    </a:p>
                  </a:txBody>
                  <a:tcPr marL="9525" marR="9525" marT="9525" marB="0" anchor="b"/>
                </a:tc>
                <a:tc>
                  <a:txBody>
                    <a:bodyPr/>
                    <a:lstStyle/>
                    <a:p>
                      <a:pPr algn="ctr" fontAlgn="b"/>
                      <a:r>
                        <a:rPr lang="nl-NL" sz="2000" b="0" i="0" u="none" strike="noStrike" kern="1200">
                          <a:solidFill>
                            <a:srgbClr val="000000"/>
                          </a:solidFill>
                          <a:effectLst/>
                          <a:latin typeface="Arial" panose="020B0604020202020204" pitchFamily="34" charset="0"/>
                          <a:ea typeface="+mn-ea"/>
                          <a:cs typeface="+mn-cs"/>
                        </a:rPr>
                        <a:t>Milou</a:t>
                      </a:r>
                    </a:p>
                  </a:txBody>
                  <a:tcPr marL="9525" marR="9525" marT="9525" marB="0" anchor="b"/>
                </a:tc>
                <a:tc>
                  <a:txBody>
                    <a:bodyPr/>
                    <a:lstStyle/>
                    <a:p>
                      <a:pPr algn="ctr" fontAlgn="b"/>
                      <a:r>
                        <a:rPr lang="nl-NL" sz="2000" b="0" i="0" u="none" strike="noStrike" kern="1200" err="1">
                          <a:solidFill>
                            <a:srgbClr val="000000"/>
                          </a:solidFill>
                          <a:effectLst/>
                          <a:latin typeface="Arial" panose="020B0604020202020204" pitchFamily="34" charset="0"/>
                          <a:ea typeface="+mn-ea"/>
                          <a:cs typeface="+mn-cs"/>
                        </a:rPr>
                        <a:t>Pippie</a:t>
                      </a:r>
                      <a:endParaRPr lang="nl-NL" sz="2000" b="0" i="0" u="none" strike="noStrike" kern="120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a:solidFill>
                            <a:srgbClr val="000000"/>
                          </a:solidFill>
                          <a:effectLst/>
                          <a:latin typeface="Arial" panose="020B0604020202020204" pitchFamily="34" charset="0"/>
                          <a:ea typeface="+mn-ea"/>
                          <a:cs typeface="+mn-cs"/>
                        </a:rPr>
                        <a:t>Pim</a:t>
                      </a:r>
                    </a:p>
                  </a:txBody>
                  <a:tcPr marL="9525" marR="9525" marT="9525" marB="0" anchor="b"/>
                </a:tc>
                <a:tc>
                  <a:txBody>
                    <a:bodyPr/>
                    <a:lstStyle/>
                    <a:p>
                      <a:pPr algn="ctr" fontAlgn="b"/>
                      <a:r>
                        <a:rPr lang="nl-NL" sz="2000" b="0" i="0" u="none" strike="noStrike" kern="1200">
                          <a:solidFill>
                            <a:srgbClr val="000000"/>
                          </a:solidFill>
                          <a:effectLst/>
                          <a:latin typeface="Arial" panose="020B0604020202020204" pitchFamily="34" charset="0"/>
                          <a:ea typeface="+mn-ea"/>
                          <a:cs typeface="+mn-cs"/>
                        </a:rPr>
                        <a:t>Lars</a:t>
                      </a:r>
                    </a:p>
                  </a:txBody>
                  <a:tcPr marL="9525" marR="9525" marT="9525" marB="0" anchor="b"/>
                </a:tc>
                <a:extLst>
                  <a:ext uri="{0D108BD9-81ED-4DB2-BD59-A6C34878D82A}">
                    <a16:rowId xmlns:a16="http://schemas.microsoft.com/office/drawing/2014/main" val="3229524071"/>
                  </a:ext>
                </a:extLst>
              </a:tr>
              <a:tr h="421121">
                <a:tc>
                  <a:txBody>
                    <a:bodyPr/>
                    <a:lstStyle/>
                    <a:p>
                      <a:pPr algn="ctr" fontAlgn="b"/>
                      <a:r>
                        <a:rPr lang="nl-NL" sz="2000" b="0" i="0" u="none" strike="noStrike" kern="1200">
                          <a:solidFill>
                            <a:srgbClr val="000000"/>
                          </a:solidFill>
                          <a:effectLst/>
                          <a:latin typeface="Arial" panose="020B0604020202020204" pitchFamily="34" charset="0"/>
                          <a:ea typeface="+mn-ea"/>
                          <a:cs typeface="+mn-cs"/>
                        </a:rPr>
                        <a:t>Nikki v </a:t>
                      </a:r>
                      <a:r>
                        <a:rPr lang="nl-NL" sz="2000" b="0" i="0" u="none" strike="noStrike" kern="1200" err="1">
                          <a:solidFill>
                            <a:srgbClr val="000000"/>
                          </a:solidFill>
                          <a:effectLst/>
                          <a:latin typeface="Arial" panose="020B0604020202020204" pitchFamily="34" charset="0"/>
                          <a:ea typeface="+mn-ea"/>
                          <a:cs typeface="+mn-cs"/>
                        </a:rPr>
                        <a:t>Luijn</a:t>
                      </a:r>
                      <a:endParaRPr lang="nl-NL" sz="2000" b="0" i="0" u="none" strike="noStrike" kern="120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endParaRPr lang="nl-NL" sz="2000" b="0" i="0" u="none" strike="noStrike" kern="1200" dirty="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dirty="0" smtClean="0">
                          <a:solidFill>
                            <a:srgbClr val="000000"/>
                          </a:solidFill>
                          <a:effectLst/>
                          <a:latin typeface="Arial" panose="020B0604020202020204" pitchFamily="34" charset="0"/>
                          <a:ea typeface="+mn-ea"/>
                          <a:cs typeface="+mn-cs"/>
                        </a:rPr>
                        <a:t>Kenny</a:t>
                      </a:r>
                      <a:endParaRPr lang="nl-NL" sz="2000" b="0" i="0" u="none" strike="noStrike" kern="1200" dirty="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dirty="0" smtClean="0">
                          <a:solidFill>
                            <a:srgbClr val="000000"/>
                          </a:solidFill>
                          <a:effectLst/>
                          <a:latin typeface="Arial" panose="020B0604020202020204" pitchFamily="34" charset="0"/>
                          <a:ea typeface="+mn-ea"/>
                          <a:cs typeface="+mn-cs"/>
                        </a:rPr>
                        <a:t>Senne</a:t>
                      </a:r>
                      <a:endParaRPr lang="nl-NL" sz="2000" b="0" i="0" u="none" strike="noStrike" kern="1200" dirty="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endParaRPr lang="nl-NL" sz="2000" b="0" i="0" u="none" strike="noStrike" kern="1200" dirty="0">
                        <a:solidFill>
                          <a:srgbClr val="000000"/>
                        </a:solidFill>
                        <a:effectLst/>
                        <a:latin typeface="Arial" panose="020B0604020202020204" pitchFamily="34" charset="0"/>
                        <a:ea typeface="+mn-ea"/>
                        <a:cs typeface="+mn-cs"/>
                      </a:endParaRPr>
                    </a:p>
                  </a:txBody>
                  <a:tcPr marL="9525" marR="9525" marT="9525" marB="0" anchor="b"/>
                </a:tc>
                <a:extLst>
                  <a:ext uri="{0D108BD9-81ED-4DB2-BD59-A6C34878D82A}">
                    <a16:rowId xmlns:a16="http://schemas.microsoft.com/office/drawing/2014/main" val="1891707202"/>
                  </a:ext>
                </a:extLst>
              </a:tr>
            </a:tbl>
          </a:graphicData>
        </a:graphic>
      </p:graphicFrame>
    </p:spTree>
    <p:extLst>
      <p:ext uri="{BB962C8B-B14F-4D97-AF65-F5344CB8AC3E}">
        <p14:creationId xmlns:p14="http://schemas.microsoft.com/office/powerpoint/2010/main" val="168267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Inhoud </a:t>
            </a:r>
          </a:p>
        </p:txBody>
      </p:sp>
      <p:sp>
        <p:nvSpPr>
          <p:cNvPr id="3" name="Tijdelijke aanduiding voor inhoud 2"/>
          <p:cNvSpPr>
            <a:spLocks noGrp="1"/>
          </p:cNvSpPr>
          <p:nvPr>
            <p:ph idx="1"/>
          </p:nvPr>
        </p:nvSpPr>
        <p:spPr>
          <a:xfrm>
            <a:off x="838200" y="1690688"/>
            <a:ext cx="10515600" cy="4351339"/>
          </a:xfrm>
        </p:spPr>
        <p:txBody>
          <a:bodyPr>
            <a:normAutofit/>
          </a:bodyPr>
          <a:lstStyle/>
          <a:p>
            <a:r>
              <a:rPr lang="nl-NL"/>
              <a:t>IBS uitleg</a:t>
            </a:r>
          </a:p>
          <a:p>
            <a:r>
              <a:rPr lang="nl-NL"/>
              <a:t>Opdrachtgever en opdrachten</a:t>
            </a:r>
          </a:p>
          <a:p>
            <a:r>
              <a:rPr lang="nl-NL"/>
              <a:t>Periode planning</a:t>
            </a:r>
          </a:p>
          <a:p>
            <a:r>
              <a:rPr lang="nl-NL"/>
              <a:t>Toetsing</a:t>
            </a:r>
          </a:p>
          <a:p>
            <a:r>
              <a:rPr lang="nl-NL"/>
              <a:t>Belangrijke data</a:t>
            </a:r>
          </a:p>
          <a:p>
            <a:r>
              <a:rPr lang="nl-NL"/>
              <a:t>Opdracht</a:t>
            </a:r>
          </a:p>
          <a:p>
            <a:r>
              <a:rPr lang="nl-NL"/>
              <a:t>Groepsindeling </a:t>
            </a:r>
          </a:p>
          <a:p>
            <a:endParaRPr lang="nl-NL"/>
          </a:p>
          <a:p>
            <a:endParaRPr lang="nl-NL"/>
          </a:p>
        </p:txBody>
      </p:sp>
      <p:pic>
        <p:nvPicPr>
          <p:cNvPr id="1026" name="Picture 2" descr="http://www.watervogelbond.be/mailtogo/uploads/schrijv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225" y="2507227"/>
            <a:ext cx="3853180" cy="397648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341418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Groepsindeling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aphicFrame>
        <p:nvGraphicFramePr>
          <p:cNvPr id="5" name="Tabel 4"/>
          <p:cNvGraphicFramePr>
            <a:graphicFrameLocks noGrp="1"/>
          </p:cNvGraphicFramePr>
          <p:nvPr>
            <p:extLst>
              <p:ext uri="{D42A27DB-BD31-4B8C-83A1-F6EECF244321}">
                <p14:modId xmlns:p14="http://schemas.microsoft.com/office/powerpoint/2010/main" val="3958498936"/>
              </p:ext>
            </p:extLst>
          </p:nvPr>
        </p:nvGraphicFramePr>
        <p:xfrm>
          <a:off x="1328059" y="1690689"/>
          <a:ext cx="9535885" cy="3435527"/>
        </p:xfrm>
        <a:graphic>
          <a:graphicData uri="http://schemas.openxmlformats.org/drawingml/2006/table">
            <a:tbl>
              <a:tblPr firstRow="1" bandRow="1">
                <a:tableStyleId>{5C22544A-7EE6-4342-B048-85BDC9FD1C3A}</a:tableStyleId>
              </a:tblPr>
              <a:tblGrid>
                <a:gridCol w="1907177">
                  <a:extLst>
                    <a:ext uri="{9D8B030D-6E8A-4147-A177-3AD203B41FA5}">
                      <a16:colId xmlns:a16="http://schemas.microsoft.com/office/drawing/2014/main" val="2449129362"/>
                    </a:ext>
                  </a:extLst>
                </a:gridCol>
                <a:gridCol w="1907177">
                  <a:extLst>
                    <a:ext uri="{9D8B030D-6E8A-4147-A177-3AD203B41FA5}">
                      <a16:colId xmlns:a16="http://schemas.microsoft.com/office/drawing/2014/main" val="2202360707"/>
                    </a:ext>
                  </a:extLst>
                </a:gridCol>
                <a:gridCol w="1907177">
                  <a:extLst>
                    <a:ext uri="{9D8B030D-6E8A-4147-A177-3AD203B41FA5}">
                      <a16:colId xmlns:a16="http://schemas.microsoft.com/office/drawing/2014/main" val="1518068711"/>
                    </a:ext>
                  </a:extLst>
                </a:gridCol>
                <a:gridCol w="1907177">
                  <a:extLst>
                    <a:ext uri="{9D8B030D-6E8A-4147-A177-3AD203B41FA5}">
                      <a16:colId xmlns:a16="http://schemas.microsoft.com/office/drawing/2014/main" val="2376437715"/>
                    </a:ext>
                  </a:extLst>
                </a:gridCol>
                <a:gridCol w="1907177">
                  <a:extLst>
                    <a:ext uri="{9D8B030D-6E8A-4147-A177-3AD203B41FA5}">
                      <a16:colId xmlns:a16="http://schemas.microsoft.com/office/drawing/2014/main" val="3745725032"/>
                    </a:ext>
                  </a:extLst>
                </a:gridCol>
              </a:tblGrid>
              <a:tr h="421121">
                <a:tc gridSpan="4">
                  <a:txBody>
                    <a:bodyPr/>
                    <a:lstStyle/>
                    <a:p>
                      <a:pPr algn="l"/>
                      <a:r>
                        <a:rPr lang="nl-NL" sz="1300" dirty="0">
                          <a:solidFill>
                            <a:schemeClr val="tx1"/>
                          </a:solidFill>
                        </a:rPr>
                        <a:t>Klas</a:t>
                      </a:r>
                      <a:r>
                        <a:rPr lang="nl-NL" sz="1300" baseline="0" dirty="0">
                          <a:solidFill>
                            <a:schemeClr val="tx1"/>
                          </a:solidFill>
                        </a:rPr>
                        <a:t> MT-V-SM41B</a:t>
                      </a:r>
                      <a:endParaRPr lang="nl-NL" sz="1300" dirty="0">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a:txBody>
                    <a:bodyPr/>
                    <a:lstStyle/>
                    <a:p>
                      <a:pPr algn="l"/>
                      <a:endParaRPr lang="nl-NL" sz="1300">
                        <a:solidFill>
                          <a:schemeClr val="tx1"/>
                        </a:solidFill>
                      </a:endParaRPr>
                    </a:p>
                  </a:txBody>
                  <a:tcPr/>
                </a:tc>
                <a:extLst>
                  <a:ext uri="{0D108BD9-81ED-4DB2-BD59-A6C34878D82A}">
                    <a16:rowId xmlns:a16="http://schemas.microsoft.com/office/drawing/2014/main" val="4077094377"/>
                  </a:ext>
                </a:extLst>
              </a:tr>
              <a:tr h="421121">
                <a:tc>
                  <a:txBody>
                    <a:bodyPr/>
                    <a:lstStyle/>
                    <a:p>
                      <a:pPr algn="ctr"/>
                      <a:r>
                        <a:rPr lang="nl-NL" sz="1300" b="1" i="1" dirty="0">
                          <a:solidFill>
                            <a:schemeClr val="tx1"/>
                          </a:solidFill>
                        </a:rPr>
                        <a:t>Groep 1</a:t>
                      </a:r>
                    </a:p>
                    <a:p>
                      <a:pPr algn="ctr"/>
                      <a:r>
                        <a:rPr lang="nl-NL" sz="1300" b="1" i="1" dirty="0">
                          <a:solidFill>
                            <a:schemeClr val="tx1"/>
                          </a:solidFill>
                        </a:rPr>
                        <a:t>LIFESTYLE</a:t>
                      </a:r>
                    </a:p>
                  </a:txBody>
                  <a:tcPr/>
                </a:tc>
                <a:tc>
                  <a:txBody>
                    <a:bodyPr/>
                    <a:lstStyle/>
                    <a:p>
                      <a:pPr algn="ctr"/>
                      <a:r>
                        <a:rPr lang="nl-NL" sz="1300" b="1" i="1" dirty="0">
                          <a:solidFill>
                            <a:schemeClr val="tx1"/>
                          </a:solidFill>
                        </a:rPr>
                        <a:t>Groep 2</a:t>
                      </a:r>
                    </a:p>
                    <a:p>
                      <a:pPr algn="ctr"/>
                      <a:r>
                        <a:rPr lang="nl-NL" sz="1300" b="1" i="1" dirty="0">
                          <a:solidFill>
                            <a:schemeClr val="tx1"/>
                          </a:solidFill>
                        </a:rPr>
                        <a:t>BIOBASED</a:t>
                      </a:r>
                    </a:p>
                  </a:txBody>
                  <a:tcPr/>
                </a:tc>
                <a:tc>
                  <a:txBody>
                    <a:bodyPr/>
                    <a:lstStyle/>
                    <a:p>
                      <a:pPr algn="ctr"/>
                      <a:r>
                        <a:rPr lang="nl-NL" sz="1300" b="1" i="1" dirty="0">
                          <a:solidFill>
                            <a:schemeClr val="tx1"/>
                          </a:solidFill>
                        </a:rPr>
                        <a:t>Groep 3</a:t>
                      </a:r>
                    </a:p>
                    <a:p>
                      <a:pPr algn="ctr"/>
                      <a:r>
                        <a:rPr lang="nl-NL" sz="1300" b="1" i="1" dirty="0">
                          <a:solidFill>
                            <a:schemeClr val="tx1"/>
                          </a:solidFill>
                        </a:rPr>
                        <a:t>VRIJETIJD</a:t>
                      </a:r>
                    </a:p>
                  </a:txBody>
                  <a:tcPr/>
                </a:tc>
                <a:tc>
                  <a:txBody>
                    <a:bodyPr/>
                    <a:lstStyle/>
                    <a:p>
                      <a:pPr algn="ctr"/>
                      <a:r>
                        <a:rPr lang="nl-NL" sz="1300" b="1" i="1" dirty="0">
                          <a:solidFill>
                            <a:schemeClr val="tx1"/>
                          </a:solidFill>
                        </a:rPr>
                        <a:t>Groep 4</a:t>
                      </a:r>
                    </a:p>
                    <a:p>
                      <a:pPr algn="ctr"/>
                      <a:r>
                        <a:rPr lang="nl-NL" sz="1300" b="1" i="1" dirty="0">
                          <a:solidFill>
                            <a:schemeClr val="tx1"/>
                          </a:solidFill>
                        </a:rPr>
                        <a:t>WATER &amp; ENERGIE</a:t>
                      </a:r>
                    </a:p>
                  </a:txBody>
                  <a:tcPr/>
                </a:tc>
                <a:tc>
                  <a:txBody>
                    <a:bodyPr/>
                    <a:lstStyle/>
                    <a:p>
                      <a:pPr algn="ctr"/>
                      <a:r>
                        <a:rPr lang="nl-NL" sz="1300" b="1" i="1" dirty="0">
                          <a:solidFill>
                            <a:schemeClr val="tx1"/>
                          </a:solidFill>
                        </a:rPr>
                        <a:t>Groep 5</a:t>
                      </a:r>
                    </a:p>
                    <a:p>
                      <a:pPr algn="ctr"/>
                      <a:r>
                        <a:rPr lang="nl-NL" sz="1300" b="1" i="1" dirty="0">
                          <a:solidFill>
                            <a:schemeClr val="tx1"/>
                          </a:solidFill>
                        </a:rPr>
                        <a:t>STAD &amp;</a:t>
                      </a:r>
                      <a:r>
                        <a:rPr lang="nl-NL" sz="1300" b="1" i="1" baseline="0" dirty="0">
                          <a:solidFill>
                            <a:schemeClr val="tx1"/>
                          </a:solidFill>
                        </a:rPr>
                        <a:t> WIJK</a:t>
                      </a:r>
                      <a:endParaRPr lang="nl-NL" sz="1300" b="1" i="1" dirty="0">
                        <a:solidFill>
                          <a:schemeClr val="tx1"/>
                        </a:solidFill>
                      </a:endParaRPr>
                    </a:p>
                  </a:txBody>
                  <a:tcPr/>
                </a:tc>
                <a:extLst>
                  <a:ext uri="{0D108BD9-81ED-4DB2-BD59-A6C34878D82A}">
                    <a16:rowId xmlns:a16="http://schemas.microsoft.com/office/drawing/2014/main" val="2070138859"/>
                  </a:ext>
                </a:extLst>
              </a:tr>
              <a:tr h="421121">
                <a:tc>
                  <a:txBody>
                    <a:bodyPr/>
                    <a:lstStyle/>
                    <a:p>
                      <a:pPr algn="ctr" fontAlgn="b"/>
                      <a:r>
                        <a:rPr lang="nl-NL" sz="2000" b="0" i="0" u="none" strike="noStrike" dirty="0" err="1">
                          <a:solidFill>
                            <a:srgbClr val="000000"/>
                          </a:solidFill>
                          <a:effectLst/>
                          <a:latin typeface="Arial"/>
                        </a:rPr>
                        <a:t>Boike</a:t>
                      </a:r>
                    </a:p>
                  </a:txBody>
                  <a:tcPr marL="9525" marR="9525" marT="9525" marB="0" anchor="b"/>
                </a:tc>
                <a:tc>
                  <a:txBody>
                    <a:bodyPr/>
                    <a:lstStyle/>
                    <a:p>
                      <a:pPr algn="ctr" fontAlgn="b"/>
                      <a:r>
                        <a:rPr lang="nl-NL" sz="2000" b="0" i="0" u="none" strike="noStrike" dirty="0">
                          <a:solidFill>
                            <a:srgbClr val="000000"/>
                          </a:solidFill>
                          <a:effectLst/>
                          <a:latin typeface="Arial"/>
                        </a:rPr>
                        <a:t>Gijs k</a:t>
                      </a:r>
                    </a:p>
                  </a:txBody>
                  <a:tcPr marL="9525" marR="9525" marT="9525" marB="0" anchor="b"/>
                </a:tc>
                <a:tc>
                  <a:txBody>
                    <a:bodyPr/>
                    <a:lstStyle/>
                    <a:p>
                      <a:pPr algn="ctr" fontAlgn="b"/>
                      <a:r>
                        <a:rPr lang="nl-NL" sz="2000" b="0" i="0" u="none" strike="noStrike" dirty="0">
                          <a:solidFill>
                            <a:srgbClr val="000000"/>
                          </a:solidFill>
                          <a:effectLst/>
                          <a:latin typeface="Arial"/>
                        </a:rPr>
                        <a:t>Sven</a:t>
                      </a:r>
                    </a:p>
                  </a:txBody>
                  <a:tcPr marL="9525" marR="9525" marT="9525" marB="0" anchor="b"/>
                </a:tc>
                <a:tc>
                  <a:txBody>
                    <a:bodyPr/>
                    <a:lstStyle/>
                    <a:p>
                      <a:pPr algn="ctr" fontAlgn="b"/>
                      <a:r>
                        <a:rPr lang="nl-NL" sz="2000" b="0" i="0" u="none" strike="noStrike" dirty="0">
                          <a:solidFill>
                            <a:srgbClr val="000000"/>
                          </a:solidFill>
                          <a:effectLst/>
                          <a:latin typeface="Arial"/>
                        </a:rPr>
                        <a:t>Reinier</a:t>
                      </a:r>
                    </a:p>
                  </a:txBody>
                  <a:tcPr marL="9525" marR="9525" marT="9525" marB="0" anchor="b"/>
                </a:tc>
                <a:tc>
                  <a:txBody>
                    <a:bodyPr/>
                    <a:lstStyle/>
                    <a:p>
                      <a:pPr algn="ctr" fontAlgn="b"/>
                      <a:r>
                        <a:rPr lang="nl-NL" sz="2000" b="0" i="0" u="none" strike="noStrike" dirty="0">
                          <a:solidFill>
                            <a:srgbClr val="000000"/>
                          </a:solidFill>
                          <a:effectLst/>
                          <a:latin typeface="Arial"/>
                        </a:rPr>
                        <a:t>Beau</a:t>
                      </a:r>
                    </a:p>
                  </a:txBody>
                  <a:tcPr marL="9525" marR="9525" marT="9525" marB="0" anchor="b"/>
                </a:tc>
                <a:extLst>
                  <a:ext uri="{0D108BD9-81ED-4DB2-BD59-A6C34878D82A}">
                    <a16:rowId xmlns:a16="http://schemas.microsoft.com/office/drawing/2014/main" val="2340453855"/>
                  </a:ext>
                </a:extLst>
              </a:tr>
              <a:tr h="421121">
                <a:tc>
                  <a:txBody>
                    <a:bodyPr/>
                    <a:lstStyle/>
                    <a:p>
                      <a:pPr algn="ctr" fontAlgn="b"/>
                      <a:r>
                        <a:rPr lang="nl-NL" sz="2000" b="0" i="0" u="none" strike="noStrike" kern="1200" dirty="0">
                          <a:solidFill>
                            <a:srgbClr val="000000"/>
                          </a:solidFill>
                          <a:effectLst/>
                          <a:latin typeface="Arial"/>
                          <a:ea typeface="+mn-ea"/>
                          <a:cs typeface="+mn-cs"/>
                        </a:rPr>
                        <a:t>Famke</a:t>
                      </a:r>
                    </a:p>
                  </a:txBody>
                  <a:tcPr marL="9525" marR="9525" marT="9525" marB="0" anchor="b"/>
                </a:tc>
                <a:tc>
                  <a:txBody>
                    <a:bodyPr/>
                    <a:lstStyle/>
                    <a:p>
                      <a:pPr algn="ctr" fontAlgn="b"/>
                      <a:r>
                        <a:rPr lang="nl-NL" sz="2000" b="0" i="0" u="none" strike="noStrike" kern="1200" err="1">
                          <a:solidFill>
                            <a:srgbClr val="000000"/>
                          </a:solidFill>
                          <a:effectLst/>
                          <a:latin typeface="Arial" panose="020B0604020202020204" pitchFamily="34" charset="0"/>
                          <a:ea typeface="+mn-ea"/>
                          <a:cs typeface="+mn-cs"/>
                        </a:rPr>
                        <a:t>Gaya</a:t>
                      </a:r>
                      <a:endParaRPr lang="nl-NL" sz="2000" b="0" i="0" u="none" strike="noStrike" kern="120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err="1">
                          <a:solidFill>
                            <a:srgbClr val="000000"/>
                          </a:solidFill>
                          <a:effectLst/>
                          <a:latin typeface="Arial" panose="020B0604020202020204" pitchFamily="34" charset="0"/>
                          <a:ea typeface="+mn-ea"/>
                          <a:cs typeface="+mn-cs"/>
                        </a:rPr>
                        <a:t>Lody</a:t>
                      </a:r>
                      <a:endParaRPr lang="nl-NL" sz="2000" b="0" i="0" u="none" strike="noStrike" kern="120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Jimmy</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Febe</a:t>
                      </a:r>
                    </a:p>
                  </a:txBody>
                  <a:tcPr marL="9525" marR="9525" marT="9525" marB="0" anchor="b"/>
                </a:tc>
                <a:extLst>
                  <a:ext uri="{0D108BD9-81ED-4DB2-BD59-A6C34878D82A}">
                    <a16:rowId xmlns:a16="http://schemas.microsoft.com/office/drawing/2014/main" val="2419062599"/>
                  </a:ext>
                </a:extLst>
              </a:tr>
              <a:tr h="421121">
                <a:tc>
                  <a:txBody>
                    <a:bodyPr/>
                    <a:lstStyle/>
                    <a:p>
                      <a:pPr algn="ctr" fontAlgn="b"/>
                      <a:r>
                        <a:rPr lang="nl-NL" sz="2000" b="0" i="0" u="none" strike="noStrike" kern="1200" dirty="0">
                          <a:solidFill>
                            <a:srgbClr val="000000"/>
                          </a:solidFill>
                          <a:effectLst/>
                          <a:latin typeface="Arial"/>
                          <a:ea typeface="+mn-ea"/>
                          <a:cs typeface="+mn-cs"/>
                        </a:rPr>
                        <a:t>Nick</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Lieke K</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Gijs de Kort</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Abel</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Bart</a:t>
                      </a:r>
                    </a:p>
                  </a:txBody>
                  <a:tcPr marL="9525" marR="9525" marT="9525" marB="0" anchor="b"/>
                </a:tc>
                <a:extLst>
                  <a:ext uri="{0D108BD9-81ED-4DB2-BD59-A6C34878D82A}">
                    <a16:rowId xmlns:a16="http://schemas.microsoft.com/office/drawing/2014/main" val="38157026"/>
                  </a:ext>
                </a:extLst>
              </a:tr>
              <a:tr h="421121">
                <a:tc>
                  <a:txBody>
                    <a:bodyPr/>
                    <a:lstStyle/>
                    <a:p>
                      <a:pPr algn="ctr" fontAlgn="b"/>
                      <a:r>
                        <a:rPr lang="nl-NL" sz="2000" b="0" i="0" u="none" strike="noStrike" kern="1200" dirty="0">
                          <a:solidFill>
                            <a:srgbClr val="000000"/>
                          </a:solidFill>
                          <a:effectLst/>
                          <a:latin typeface="Arial"/>
                          <a:ea typeface="+mn-ea"/>
                          <a:cs typeface="+mn-cs"/>
                        </a:rPr>
                        <a:t>Martijn</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Loek</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Noah</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Eline</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Lieke J</a:t>
                      </a:r>
                    </a:p>
                  </a:txBody>
                  <a:tcPr marL="9525" marR="9525" marT="9525" marB="0" anchor="b"/>
                </a:tc>
                <a:extLst>
                  <a:ext uri="{0D108BD9-81ED-4DB2-BD59-A6C34878D82A}">
                    <a16:rowId xmlns:a16="http://schemas.microsoft.com/office/drawing/2014/main" val="436950683"/>
                  </a:ext>
                </a:extLst>
              </a:tr>
              <a:tr h="421121">
                <a:tc>
                  <a:txBody>
                    <a:bodyPr/>
                    <a:lstStyle/>
                    <a:p>
                      <a:pPr algn="ctr" fontAlgn="b"/>
                      <a:r>
                        <a:rPr lang="nl-NL" sz="2000" b="0" i="0" u="none" strike="noStrike" kern="1200" dirty="0">
                          <a:solidFill>
                            <a:srgbClr val="000000"/>
                          </a:solidFill>
                          <a:effectLst/>
                          <a:latin typeface="Arial"/>
                          <a:ea typeface="+mn-ea"/>
                          <a:cs typeface="+mn-cs"/>
                        </a:rPr>
                        <a:t>Suus</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Charlotte</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Gabriela</a:t>
                      </a:r>
                    </a:p>
                  </a:txBody>
                  <a:tcPr marL="9525" marR="9525" marT="9525" marB="0" anchor="b"/>
                </a:tc>
                <a:tc>
                  <a:txBody>
                    <a:bodyPr/>
                    <a:lstStyle/>
                    <a:p>
                      <a:pPr algn="ctr" fontAlgn="b"/>
                      <a:r>
                        <a:rPr lang="nl-NL" sz="2000" b="0" i="0" u="none" strike="noStrike" kern="1200" dirty="0" err="1">
                          <a:solidFill>
                            <a:srgbClr val="000000"/>
                          </a:solidFill>
                          <a:effectLst/>
                          <a:latin typeface="Arial"/>
                          <a:ea typeface="+mn-ea"/>
                          <a:cs typeface="+mn-cs"/>
                        </a:rPr>
                        <a:t>ruben</a:t>
                      </a:r>
                      <a:endParaRPr lang="nl-NL" sz="2000" b="0" i="0" u="none" strike="noStrike" kern="1200" dirty="0" err="1">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Thomas</a:t>
                      </a:r>
                    </a:p>
                  </a:txBody>
                  <a:tcPr marL="9525" marR="9525" marT="9525" marB="0" anchor="b"/>
                </a:tc>
                <a:extLst>
                  <a:ext uri="{0D108BD9-81ED-4DB2-BD59-A6C34878D82A}">
                    <a16:rowId xmlns:a16="http://schemas.microsoft.com/office/drawing/2014/main" val="3229524071"/>
                  </a:ext>
                </a:extLst>
              </a:tr>
              <a:tr h="421121">
                <a:tc>
                  <a:txBody>
                    <a:bodyPr/>
                    <a:lstStyle/>
                    <a:p>
                      <a:pPr algn="ctr" fontAlgn="b"/>
                      <a:r>
                        <a:rPr lang="nl-NL" sz="2000" b="0" i="0" u="none" strike="noStrike" kern="1200" err="1">
                          <a:solidFill>
                            <a:srgbClr val="000000"/>
                          </a:solidFill>
                          <a:effectLst/>
                          <a:latin typeface="Arial" panose="020B0604020202020204" pitchFamily="34" charset="0"/>
                          <a:ea typeface="+mn-ea"/>
                          <a:cs typeface="+mn-cs"/>
                        </a:rPr>
                        <a:t>Shamar</a:t>
                      </a:r>
                      <a:endParaRPr lang="nl-NL" sz="2000" b="0" i="0" u="none" strike="noStrike" kern="120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Madelief</a:t>
                      </a:r>
                    </a:p>
                  </a:txBody>
                  <a:tcPr marL="9525" marR="9525" marT="9525" marB="0" anchor="b"/>
                </a:tc>
                <a:tc>
                  <a:txBody>
                    <a:bodyPr/>
                    <a:lstStyle/>
                    <a:p>
                      <a:pPr algn="ctr" fontAlgn="b"/>
                      <a:r>
                        <a:rPr lang="nl-NL" sz="2000" b="0" i="0" u="none" strike="noStrike" kern="1200" dirty="0">
                          <a:solidFill>
                            <a:srgbClr val="000000"/>
                          </a:solidFill>
                          <a:effectLst/>
                          <a:latin typeface="Arial"/>
                          <a:ea typeface="+mn-ea"/>
                          <a:cs typeface="+mn-cs"/>
                        </a:rPr>
                        <a:t>Stijn</a:t>
                      </a:r>
                      <a:endParaRPr lang="nl-NL" sz="2000" b="0" i="0" u="none" strike="noStrike" kern="1200" dirty="0">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r>
                        <a:rPr lang="nl-NL" sz="2000" b="0" i="0" u="none" strike="noStrike" kern="1200" dirty="0" err="1">
                          <a:solidFill>
                            <a:srgbClr val="000000"/>
                          </a:solidFill>
                          <a:effectLst/>
                          <a:latin typeface="Arial"/>
                          <a:ea typeface="+mn-ea"/>
                          <a:cs typeface="+mn-cs"/>
                        </a:rPr>
                        <a:t>Mathijn</a:t>
                      </a:r>
                      <a:endParaRPr lang="nl-NL" sz="2000" b="0" i="0" u="none" strike="noStrike" kern="1200" dirty="0" err="1">
                        <a:solidFill>
                          <a:srgbClr val="000000"/>
                        </a:solidFill>
                        <a:effectLst/>
                        <a:latin typeface="Arial" panose="020B0604020202020204" pitchFamily="34" charset="0"/>
                        <a:ea typeface="+mn-ea"/>
                        <a:cs typeface="+mn-cs"/>
                      </a:endParaRPr>
                    </a:p>
                  </a:txBody>
                  <a:tcPr marL="9525" marR="9525" marT="9525" marB="0" anchor="b"/>
                </a:tc>
                <a:tc>
                  <a:txBody>
                    <a:bodyPr/>
                    <a:lstStyle/>
                    <a:p>
                      <a:pPr algn="ctr" fontAlgn="b"/>
                      <a:endParaRPr lang="nl-NL" sz="2000" b="0" i="0" u="none" strike="noStrike" kern="1200" dirty="0">
                        <a:solidFill>
                          <a:srgbClr val="000000"/>
                        </a:solidFill>
                        <a:effectLst/>
                        <a:latin typeface="Arial" panose="020B0604020202020204" pitchFamily="34" charset="0"/>
                        <a:ea typeface="+mn-ea"/>
                        <a:cs typeface="+mn-cs"/>
                      </a:endParaRPr>
                    </a:p>
                  </a:txBody>
                  <a:tcPr marL="9525" marR="9525" marT="9525" marB="0" anchor="b"/>
                </a:tc>
                <a:extLst>
                  <a:ext uri="{0D108BD9-81ED-4DB2-BD59-A6C34878D82A}">
                    <a16:rowId xmlns:a16="http://schemas.microsoft.com/office/drawing/2014/main" val="2201299957"/>
                  </a:ext>
                </a:extLst>
              </a:tr>
            </a:tbl>
          </a:graphicData>
        </a:graphic>
      </p:graphicFrame>
    </p:spTree>
    <p:extLst>
      <p:ext uri="{BB962C8B-B14F-4D97-AF65-F5344CB8AC3E}">
        <p14:creationId xmlns:p14="http://schemas.microsoft.com/office/powerpoint/2010/main" val="48777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Vragen? </a:t>
            </a:r>
          </a:p>
        </p:txBody>
      </p:sp>
      <p:pic>
        <p:nvPicPr>
          <p:cNvPr id="4" name="Afbeelding 3"/>
          <p:cNvPicPr>
            <a:picLocks noChangeAspect="1"/>
          </p:cNvPicPr>
          <p:nvPr/>
        </p:nvPicPr>
        <p:blipFill>
          <a:blip r:embed="rId2"/>
          <a:stretch>
            <a:fillRect/>
          </a:stretch>
        </p:blipFill>
        <p:spPr>
          <a:xfrm>
            <a:off x="3476624" y="2064424"/>
            <a:ext cx="5238751" cy="3352800"/>
          </a:xfrm>
          <a:prstGeom prst="rect">
            <a:avLst/>
          </a:prstGeom>
        </p:spPr>
      </p:pic>
      <p:pic>
        <p:nvPicPr>
          <p:cNvPr id="5" name="Afbeelding 4"/>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8326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2052" name="Picture 4" descr="https://scontent-amt2-1.xx.fbcdn.net/v/t1.0-9/61372764_1952993098134776_3155822908312387584_o.jpg?_nc_cat=102&amp;_nc_sid=6e5ad9&amp;_nc_ohc=P1kSSfnQquoAX-Iqpv9&amp;_nc_ht=scontent-amt2-1.xx&amp;oh=da3cf897c5d56fd81e27bc3840ca3dfd&amp;oe=5EBE3B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878" y="2102888"/>
            <a:ext cx="9264247" cy="3650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all-of-fame-logo - Tilburg.com"/>
          <p:cNvPicPr>
            <a:picLocks noChangeAspect="1" noChangeArrowheads="1"/>
          </p:cNvPicPr>
          <p:nvPr/>
        </p:nvPicPr>
        <p:blipFill rotWithShape="1">
          <a:blip r:embed="rId4">
            <a:extLst>
              <a:ext uri="{28A0092B-C50C-407E-A947-70E740481C1C}">
                <a14:useLocalDpi xmlns:a14="http://schemas.microsoft.com/office/drawing/2010/main" val="0"/>
              </a:ext>
            </a:extLst>
          </a:blip>
          <a:srcRect l="18228" t="12655" r="17619" b="13458"/>
          <a:stretch/>
        </p:blipFill>
        <p:spPr bwMode="auto">
          <a:xfrm>
            <a:off x="10083800" y="230189"/>
            <a:ext cx="1803400" cy="146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3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1028" name="Picture 4" descr="Hall of Fame - City Ap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1678" y="2438004"/>
            <a:ext cx="3448647" cy="229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Festival Mundial - Spoorzone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6592" y="2438005"/>
            <a:ext cx="3449589" cy="229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ladybird-skatepark - Tilburg.com"/>
          <p:cNvPicPr>
            <a:picLocks noChangeAspect="1" noChangeArrowheads="1"/>
          </p:cNvPicPr>
          <p:nvPr/>
        </p:nvPicPr>
        <p:blipFill rotWithShape="1">
          <a:blip r:embed="rId5">
            <a:extLst>
              <a:ext uri="{28A0092B-C50C-407E-A947-70E740481C1C}">
                <a14:useLocalDpi xmlns:a14="http://schemas.microsoft.com/office/drawing/2010/main" val="0"/>
              </a:ext>
            </a:extLst>
          </a:blip>
          <a:srcRect l="16133"/>
          <a:stretch/>
        </p:blipFill>
        <p:spPr bwMode="auto">
          <a:xfrm>
            <a:off x="723901" y="2438002"/>
            <a:ext cx="3431508" cy="229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hall-of-fame-logo - Tilburg.com"/>
          <p:cNvPicPr>
            <a:picLocks noChangeAspect="1" noChangeArrowheads="1"/>
          </p:cNvPicPr>
          <p:nvPr/>
        </p:nvPicPr>
        <p:blipFill rotWithShape="1">
          <a:blip r:embed="rId6">
            <a:extLst>
              <a:ext uri="{28A0092B-C50C-407E-A947-70E740481C1C}">
                <a14:useLocalDpi xmlns:a14="http://schemas.microsoft.com/office/drawing/2010/main" val="0"/>
              </a:ext>
            </a:extLst>
          </a:blip>
          <a:srcRect l="18228" t="12655" r="17619" b="13458"/>
          <a:stretch/>
        </p:blipFill>
        <p:spPr bwMode="auto">
          <a:xfrm>
            <a:off x="10083800" y="230189"/>
            <a:ext cx="1803400" cy="146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174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ll-of-fame-logo - Tilburg.com"/>
          <p:cNvPicPr>
            <a:picLocks noChangeAspect="1" noChangeArrowheads="1"/>
          </p:cNvPicPr>
          <p:nvPr/>
        </p:nvPicPr>
        <p:blipFill rotWithShape="1">
          <a:blip r:embed="rId4">
            <a:extLst>
              <a:ext uri="{28A0092B-C50C-407E-A947-70E740481C1C}">
                <a14:useLocalDpi xmlns:a14="http://schemas.microsoft.com/office/drawing/2010/main" val="0"/>
              </a:ext>
            </a:extLst>
          </a:blip>
          <a:srcRect l="18228" t="12655" r="17619" b="13458"/>
          <a:stretch/>
        </p:blipFill>
        <p:spPr bwMode="auto">
          <a:xfrm>
            <a:off x="10083800" y="230189"/>
            <a:ext cx="1803400" cy="1460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5"/>
          <a:stretch>
            <a:fillRect/>
          </a:stretch>
        </p:blipFill>
        <p:spPr>
          <a:xfrm>
            <a:off x="0" y="6165669"/>
            <a:ext cx="2169840" cy="692331"/>
          </a:xfrm>
          <a:prstGeom prst="rect">
            <a:avLst/>
          </a:prstGeom>
        </p:spPr>
      </p:pic>
      <p:pic>
        <p:nvPicPr>
          <p:cNvPr id="8" name="53C55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46250" y="1678321"/>
            <a:ext cx="8337551" cy="4309905"/>
          </a:xfrm>
          <a:prstGeom prst="rect">
            <a:avLst/>
          </a:prstGeom>
        </p:spPr>
      </p:pic>
    </p:spTree>
    <p:extLst>
      <p:ext uri="{BB962C8B-B14F-4D97-AF65-F5344CB8AC3E}">
        <p14:creationId xmlns:p14="http://schemas.microsoft.com/office/powerpoint/2010/main" val="407085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pSp>
        <p:nvGrpSpPr>
          <p:cNvPr id="6" name="Groep 5"/>
          <p:cNvGrpSpPr/>
          <p:nvPr/>
        </p:nvGrpSpPr>
        <p:grpSpPr>
          <a:xfrm>
            <a:off x="4948615" y="1512677"/>
            <a:ext cx="5418971" cy="4652992"/>
            <a:chOff x="2576945" y="1512677"/>
            <a:chExt cx="5418971" cy="4652992"/>
          </a:xfrm>
        </p:grpSpPr>
        <p:pic>
          <p:nvPicPr>
            <p:cNvPr id="5" name="Afbeelding 4"/>
            <p:cNvPicPr>
              <a:picLocks noChangeAspect="1"/>
            </p:cNvPicPr>
            <p:nvPr/>
          </p:nvPicPr>
          <p:blipFill rotWithShape="1">
            <a:blip r:embed="rId3"/>
            <a:srcRect t="37442" b="6279"/>
            <a:stretch/>
          </p:blipFill>
          <p:spPr>
            <a:xfrm>
              <a:off x="2576945" y="2591195"/>
              <a:ext cx="5418971" cy="3574474"/>
            </a:xfrm>
            <a:prstGeom prst="rect">
              <a:avLst/>
            </a:prstGeom>
          </p:spPr>
        </p:pic>
        <p:pic>
          <p:nvPicPr>
            <p:cNvPr id="7" name="Afbeelding 6"/>
            <p:cNvPicPr>
              <a:picLocks noChangeAspect="1"/>
            </p:cNvPicPr>
            <p:nvPr/>
          </p:nvPicPr>
          <p:blipFill rotWithShape="1">
            <a:blip r:embed="rId3"/>
            <a:srcRect b="83019"/>
            <a:stretch/>
          </p:blipFill>
          <p:spPr>
            <a:xfrm>
              <a:off x="2576945" y="1512677"/>
              <a:ext cx="5418971" cy="1078518"/>
            </a:xfrm>
            <a:prstGeom prst="rect">
              <a:avLst/>
            </a:prstGeom>
          </p:spPr>
        </p:pic>
      </p:grpSp>
      <p:pic>
        <p:nvPicPr>
          <p:cNvPr id="4098" name="Picture 2" descr="Gemeente Tilburg | Aerde advies &amp; bouwmanagement Tilburg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3803" y="1690688"/>
            <a:ext cx="2904812" cy="16137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ll-of-fame-logo - Tilburg.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553" y="3563551"/>
            <a:ext cx="2811063" cy="197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05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
        <p:nvSpPr>
          <p:cNvPr id="3" name="Rechthoek 2"/>
          <p:cNvSpPr/>
          <p:nvPr/>
        </p:nvSpPr>
        <p:spPr>
          <a:xfrm>
            <a:off x="6223001" y="1927136"/>
            <a:ext cx="5753100" cy="1569660"/>
          </a:xfrm>
          <a:prstGeom prst="rect">
            <a:avLst/>
          </a:prstGeom>
        </p:spPr>
        <p:txBody>
          <a:bodyPr wrap="square">
            <a:spAutoFit/>
          </a:bodyPr>
          <a:lstStyle/>
          <a:p>
            <a:pPr algn="just"/>
            <a:r>
              <a:rPr lang="nl-NL" sz="2400">
                <a:solidFill>
                  <a:srgbClr val="000000"/>
                </a:solidFill>
                <a:cs typeface="Times New Roman" panose="02020603050405020304" pitchFamily="18" charset="0"/>
              </a:rPr>
              <a:t>“Het gebied rondom de Hall of Fame verandert, daardoor ontstaat er ruimte voor nieuwe creatieve ideeën voor én door Tilburgers.”</a:t>
            </a:r>
            <a:endParaRPr lang="nl-NL" sz="2400">
              <a:cs typeface="Times New Roman" panose="02020603050405020304" pitchFamily="18" charset="0"/>
            </a:endParaRPr>
          </a:p>
        </p:txBody>
      </p:sp>
      <p:grpSp>
        <p:nvGrpSpPr>
          <p:cNvPr id="11" name="Groep 10"/>
          <p:cNvGrpSpPr/>
          <p:nvPr/>
        </p:nvGrpSpPr>
        <p:grpSpPr>
          <a:xfrm>
            <a:off x="584200" y="1927136"/>
            <a:ext cx="5410200" cy="3982192"/>
            <a:chOff x="584200" y="1927136"/>
            <a:chExt cx="5410200" cy="3982191"/>
          </a:xfrm>
        </p:grpSpPr>
        <p:pic>
          <p:nvPicPr>
            <p:cNvPr id="8" name="Picture 2" descr="Frederik Theuwis nieuwe directeur Hall of F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00" y="1927136"/>
              <a:ext cx="5314200" cy="3118139"/>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4"/>
            <a:stretch>
              <a:fillRect/>
            </a:stretch>
          </p:blipFill>
          <p:spPr>
            <a:xfrm>
              <a:off x="680200" y="5111990"/>
              <a:ext cx="1892811" cy="428004"/>
            </a:xfrm>
            <a:prstGeom prst="rect">
              <a:avLst/>
            </a:prstGeom>
          </p:spPr>
        </p:pic>
        <p:sp>
          <p:nvSpPr>
            <p:cNvPr id="10" name="Tekstvak 9"/>
            <p:cNvSpPr txBox="1"/>
            <p:nvPr/>
          </p:nvSpPr>
          <p:spPr>
            <a:xfrm>
              <a:off x="584200" y="5539995"/>
              <a:ext cx="2590800" cy="369332"/>
            </a:xfrm>
            <a:prstGeom prst="rect">
              <a:avLst/>
            </a:prstGeom>
            <a:noFill/>
          </p:spPr>
          <p:txBody>
            <a:bodyPr wrap="square" rtlCol="0">
              <a:spAutoFit/>
            </a:bodyPr>
            <a:lstStyle/>
            <a:p>
              <a:r>
                <a:rPr lang="nl-NL" b="1">
                  <a:solidFill>
                    <a:srgbClr val="002060"/>
                  </a:solidFill>
                </a:rPr>
                <a:t>Directeur Hall of Fame</a:t>
              </a:r>
            </a:p>
          </p:txBody>
        </p:sp>
      </p:grpSp>
    </p:spTree>
    <p:extLst>
      <p:ext uri="{BB962C8B-B14F-4D97-AF65-F5344CB8AC3E}">
        <p14:creationId xmlns:p14="http://schemas.microsoft.com/office/powerpoint/2010/main" val="216615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
        <p:nvSpPr>
          <p:cNvPr id="6" name="Rechthoek 5"/>
          <p:cNvSpPr/>
          <p:nvPr/>
        </p:nvSpPr>
        <p:spPr>
          <a:xfrm>
            <a:off x="838201" y="1523432"/>
            <a:ext cx="6921500" cy="1200329"/>
          </a:xfrm>
          <a:prstGeom prst="rect">
            <a:avLst/>
          </a:prstGeom>
        </p:spPr>
        <p:txBody>
          <a:bodyPr wrap="square">
            <a:spAutoFit/>
          </a:bodyPr>
          <a:lstStyle/>
          <a:p>
            <a:pPr fontAlgn="base"/>
            <a:r>
              <a:rPr lang="nl-NL" dirty="0">
                <a:solidFill>
                  <a:srgbClr val="000000"/>
                </a:solidFill>
                <a:latin typeface="Calibri" panose="020F0502020204030204" pitchFamily="34" charset="0"/>
              </a:rPr>
              <a:t>Samen met Helicon MBO Tilburg wil Frederik  ontwerpen aanleveren bij de gemeente Tilburg waarbij het vergroten van de leefbaarheid centraal moet staan. De ontwerpen zijn onderverdeeld in verschillende thema’s; lifestyle, </a:t>
            </a:r>
            <a:r>
              <a:rPr lang="nl-NL" dirty="0" err="1">
                <a:solidFill>
                  <a:srgbClr val="000000"/>
                </a:solidFill>
                <a:latin typeface="Calibri" panose="020F0502020204030204" pitchFamily="34" charset="0"/>
              </a:rPr>
              <a:t>biobased</a:t>
            </a:r>
            <a:r>
              <a:rPr lang="nl-NL" dirty="0">
                <a:solidFill>
                  <a:srgbClr val="000000"/>
                </a:solidFill>
                <a:latin typeface="Calibri" panose="020F0502020204030204" pitchFamily="34" charset="0"/>
              </a:rPr>
              <a:t> </a:t>
            </a:r>
            <a:r>
              <a:rPr lang="nl-NL" dirty="0" err="1">
                <a:solidFill>
                  <a:srgbClr val="000000"/>
                </a:solidFill>
                <a:latin typeface="Calibri" panose="020F0502020204030204" pitchFamily="34" charset="0"/>
              </a:rPr>
              <a:t>economy</a:t>
            </a:r>
            <a:r>
              <a:rPr lang="nl-NL" dirty="0">
                <a:solidFill>
                  <a:srgbClr val="000000"/>
                </a:solidFill>
                <a:latin typeface="Calibri" panose="020F0502020204030204" pitchFamily="34" charset="0"/>
              </a:rPr>
              <a:t>, vrijetijd, water &amp; energie en stad &amp; wijk. </a:t>
            </a:r>
          </a:p>
        </p:txBody>
      </p:sp>
      <p:pic>
        <p:nvPicPr>
          <p:cNvPr id="14" name="Picture 2" descr="http://vervoortarchitecten.nl/wp-content/uploads/2019/01/2-20101220_perspectief-en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900" y="570467"/>
            <a:ext cx="3442629" cy="2240443"/>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p:cNvSpPr/>
          <p:nvPr/>
        </p:nvSpPr>
        <p:spPr>
          <a:xfrm>
            <a:off x="838200" y="2915384"/>
            <a:ext cx="5461000" cy="3293209"/>
          </a:xfrm>
          <a:prstGeom prst="rect">
            <a:avLst/>
          </a:prstGeom>
        </p:spPr>
        <p:txBody>
          <a:bodyPr wrap="square">
            <a:spAutoFit/>
          </a:bodyPr>
          <a:lstStyle/>
          <a:p>
            <a:pPr fontAlgn="base"/>
            <a:r>
              <a:rPr lang="nl-NL" sz="1600" b="1" dirty="0">
                <a:solidFill>
                  <a:srgbClr val="000000"/>
                </a:solidFill>
                <a:latin typeface="Calibri" panose="020F0502020204030204" pitchFamily="34" charset="0"/>
              </a:rPr>
              <a:t>Lifestyle</a:t>
            </a:r>
            <a:r>
              <a:rPr lang="nl-NL" sz="1600" dirty="0">
                <a:solidFill>
                  <a:srgbClr val="000000"/>
                </a:solidFill>
                <a:latin typeface="Calibri" panose="020F0502020204030204" pitchFamily="34" charset="0"/>
              </a:rPr>
              <a:t> </a:t>
            </a:r>
            <a:endParaRPr lang="nl-NL" sz="1600" dirty="0">
              <a:solidFill>
                <a:srgbClr val="000000"/>
              </a:solidFill>
              <a:latin typeface="Segoe UI" panose="020B0502040204020203" pitchFamily="34" charset="0"/>
            </a:endParaRPr>
          </a:p>
          <a:p>
            <a:pPr fontAlgn="base"/>
            <a:r>
              <a:rPr lang="nl-NL" sz="1600" dirty="0">
                <a:solidFill>
                  <a:srgbClr val="000000"/>
                </a:solidFill>
                <a:latin typeface="Calibri" panose="020F0502020204030204" pitchFamily="34" charset="0"/>
              </a:rPr>
              <a:t>Hoe kan je het gebied in én rondom de Hall of Fame zo inrichten dat je de doelgroep aantrekkelijk gezond laat consumeren? </a:t>
            </a:r>
            <a:endParaRPr lang="nl-NL" sz="1600" dirty="0">
              <a:solidFill>
                <a:srgbClr val="000000"/>
              </a:solidFill>
              <a:latin typeface="Segoe UI" panose="020B0502040204020203" pitchFamily="34" charset="0"/>
            </a:endParaRPr>
          </a:p>
          <a:p>
            <a:pPr fontAlgn="base"/>
            <a:r>
              <a:rPr lang="nl-NL" sz="1600" dirty="0">
                <a:solidFill>
                  <a:srgbClr val="000000"/>
                </a:solidFill>
                <a:latin typeface="Calibri" panose="020F0502020204030204" pitchFamily="34" charset="0"/>
              </a:rPr>
              <a:t> </a:t>
            </a:r>
            <a:endParaRPr lang="nl-NL" sz="1600" dirty="0">
              <a:solidFill>
                <a:srgbClr val="000000"/>
              </a:solidFill>
              <a:latin typeface="Segoe UI" panose="020B0502040204020203" pitchFamily="34" charset="0"/>
            </a:endParaRPr>
          </a:p>
          <a:p>
            <a:pPr fontAlgn="base"/>
            <a:r>
              <a:rPr lang="nl-NL" sz="1600" b="1" dirty="0" err="1">
                <a:solidFill>
                  <a:srgbClr val="000000"/>
                </a:solidFill>
                <a:latin typeface="Calibri" panose="020F0502020204030204" pitchFamily="34" charset="0"/>
              </a:rPr>
              <a:t>Biobased</a:t>
            </a:r>
            <a:r>
              <a:rPr lang="nl-NL" sz="1600" dirty="0">
                <a:solidFill>
                  <a:srgbClr val="000000"/>
                </a:solidFill>
                <a:latin typeface="Calibri" panose="020F0502020204030204" pitchFamily="34" charset="0"/>
              </a:rPr>
              <a:t> </a:t>
            </a:r>
            <a:r>
              <a:rPr lang="nl-NL" sz="1600" b="1" dirty="0" err="1">
                <a:solidFill>
                  <a:srgbClr val="000000"/>
                </a:solidFill>
                <a:latin typeface="Calibri" panose="020F0502020204030204" pitchFamily="34" charset="0"/>
              </a:rPr>
              <a:t>economy</a:t>
            </a:r>
            <a:endParaRPr lang="nl-NL" sz="1600" dirty="0">
              <a:solidFill>
                <a:srgbClr val="000000"/>
              </a:solidFill>
              <a:latin typeface="Segoe UI" panose="020B0502040204020203" pitchFamily="34" charset="0"/>
            </a:endParaRPr>
          </a:p>
          <a:p>
            <a:pPr fontAlgn="base"/>
            <a:r>
              <a:rPr lang="nl-NL" sz="1600" dirty="0">
                <a:solidFill>
                  <a:srgbClr val="000000"/>
                </a:solidFill>
                <a:latin typeface="Calibri" panose="020F0502020204030204" pitchFamily="34" charset="0"/>
              </a:rPr>
              <a:t>Hoe kan in het gebied in én rondom de Hall of Fame zichtbaarheid  geven aan afvalstromen en reststromen. </a:t>
            </a:r>
          </a:p>
          <a:p>
            <a:pPr fontAlgn="base"/>
            <a:endParaRPr lang="nl-NL" sz="1600" dirty="0">
              <a:solidFill>
                <a:srgbClr val="000000"/>
              </a:solidFill>
              <a:latin typeface="Calibri" panose="020F0502020204030204" pitchFamily="34" charset="0"/>
            </a:endParaRPr>
          </a:p>
          <a:p>
            <a:pPr fontAlgn="base"/>
            <a:r>
              <a:rPr lang="nl-NL" sz="1600" b="1" dirty="0">
                <a:solidFill>
                  <a:srgbClr val="000000"/>
                </a:solidFill>
                <a:latin typeface="Calibri" panose="020F0502020204030204" pitchFamily="34" charset="0"/>
              </a:rPr>
              <a:t>Water &amp; Energie</a:t>
            </a:r>
            <a:r>
              <a:rPr lang="nl-NL" sz="1600" dirty="0">
                <a:solidFill>
                  <a:srgbClr val="000000"/>
                </a:solidFill>
                <a:latin typeface="Calibri" panose="020F0502020204030204" pitchFamily="34" charset="0"/>
              </a:rPr>
              <a:t> </a:t>
            </a:r>
            <a:endParaRPr lang="nl-NL" sz="1600" dirty="0">
              <a:solidFill>
                <a:srgbClr val="000000"/>
              </a:solidFill>
              <a:latin typeface="Segoe UI" panose="020B0502040204020203" pitchFamily="34" charset="0"/>
            </a:endParaRPr>
          </a:p>
          <a:p>
            <a:pPr fontAlgn="base"/>
            <a:r>
              <a:rPr lang="nl-NL" sz="1600" dirty="0">
                <a:solidFill>
                  <a:srgbClr val="000000"/>
                </a:solidFill>
                <a:latin typeface="Calibri" panose="020F0502020204030204" pitchFamily="34" charset="0"/>
              </a:rPr>
              <a:t>Hall of Fame zoekt een creatieve oplossing voor het grote aanbod van (regen)water. </a:t>
            </a:r>
            <a:endParaRPr lang="nl-NL" sz="1600" dirty="0">
              <a:solidFill>
                <a:srgbClr val="000000"/>
              </a:solidFill>
              <a:latin typeface="Segoe UI" panose="020B0502040204020203" pitchFamily="34" charset="0"/>
            </a:endParaRPr>
          </a:p>
          <a:p>
            <a:pPr fontAlgn="base"/>
            <a:r>
              <a:rPr lang="nl-NL" sz="1600" dirty="0">
                <a:solidFill>
                  <a:srgbClr val="000000"/>
                </a:solidFill>
                <a:latin typeface="Calibri" panose="020F0502020204030204" pitchFamily="34" charset="0"/>
              </a:rPr>
              <a:t> </a:t>
            </a:r>
            <a:endParaRPr lang="nl-NL" sz="1600" dirty="0">
              <a:solidFill>
                <a:srgbClr val="000000"/>
              </a:solidFill>
              <a:latin typeface="Segoe UI" panose="020B0502040204020203" pitchFamily="34" charset="0"/>
            </a:endParaRPr>
          </a:p>
        </p:txBody>
      </p:sp>
      <p:sp>
        <p:nvSpPr>
          <p:cNvPr id="13" name="Rechthoek 12"/>
          <p:cNvSpPr/>
          <p:nvPr/>
        </p:nvSpPr>
        <p:spPr>
          <a:xfrm>
            <a:off x="6299200" y="2915386"/>
            <a:ext cx="6096000" cy="2308324"/>
          </a:xfrm>
          <a:prstGeom prst="rect">
            <a:avLst/>
          </a:prstGeom>
        </p:spPr>
        <p:txBody>
          <a:bodyPr>
            <a:spAutoFit/>
          </a:bodyPr>
          <a:lstStyle/>
          <a:p>
            <a:pPr fontAlgn="base"/>
            <a:r>
              <a:rPr lang="nl-NL" sz="1600" b="1">
                <a:solidFill>
                  <a:srgbClr val="000000"/>
                </a:solidFill>
                <a:latin typeface="Calibri" panose="020F0502020204030204" pitchFamily="34" charset="0"/>
              </a:rPr>
              <a:t>Vrijetijd</a:t>
            </a:r>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Hoe kan in het gebied in én rondom de Hall of Fame rekening worden gehouden met diversiteit van festivals voor verschillende doelgroepen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b="1">
                <a:solidFill>
                  <a:srgbClr val="000000"/>
                </a:solidFill>
                <a:latin typeface="Calibri" panose="020F0502020204030204" pitchFamily="34" charset="0"/>
              </a:rPr>
              <a:t>Stad &amp; wijk</a:t>
            </a:r>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Hoe kan je het gebied zo inrichten dat je de burgers/ bewoners actief kan laten deelnemen aan- en  meer betrokken kan laten zijn bij de activiteiten van Hall of Fame. </a:t>
            </a:r>
            <a:endParaRPr lang="nl-NL" sz="1600">
              <a:solidFill>
                <a:srgbClr val="000000"/>
              </a:solidFill>
              <a:latin typeface="Segoe UI" panose="020B0502040204020203" pitchFamily="34" charset="0"/>
            </a:endParaRPr>
          </a:p>
        </p:txBody>
      </p:sp>
    </p:spTree>
    <p:extLst>
      <p:ext uri="{BB962C8B-B14F-4D97-AF65-F5344CB8AC3E}">
        <p14:creationId xmlns:p14="http://schemas.microsoft.com/office/powerpoint/2010/main" val="408179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14" name="Picture 2" descr="http://vervoortarchitecten.nl/wp-content/uploads/2019/01/2-20101220_perspectief-en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900" y="570467"/>
            <a:ext cx="3442629" cy="22404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at is Microsoft Forms en hoe gebruik ik Forms in het onderwij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3385651"/>
            <a:ext cx="1571171" cy="1571171"/>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p:nvSpPr>
        <p:spPr>
          <a:xfrm>
            <a:off x="2583656" y="2810910"/>
            <a:ext cx="9724459" cy="2862322"/>
          </a:xfrm>
          <a:prstGeom prst="rect">
            <a:avLst/>
          </a:prstGeom>
        </p:spPr>
        <p:txBody>
          <a:bodyPr wrap="square">
            <a:spAutoFit/>
          </a:bodyPr>
          <a:lstStyle/>
          <a:p>
            <a:pPr marL="342891" indent="-342891" fontAlgn="base">
              <a:buFont typeface="Wingdings" panose="05000000000000000000" pitchFamily="2" charset="2"/>
              <a:buChar char="ü"/>
            </a:pPr>
            <a:r>
              <a:rPr lang="nl-NL" sz="2000" b="1" dirty="0">
                <a:solidFill>
                  <a:srgbClr val="000000"/>
                </a:solidFill>
                <a:latin typeface="Calibri" panose="020F0502020204030204" pitchFamily="34" charset="0"/>
              </a:rPr>
              <a:t> Lifestyle</a:t>
            </a:r>
            <a:r>
              <a:rPr lang="nl-NL" sz="2000" dirty="0">
                <a:solidFill>
                  <a:srgbClr val="000000"/>
                </a:solidFill>
                <a:latin typeface="Calibri" panose="020F0502020204030204" pitchFamily="34" charset="0"/>
              </a:rPr>
              <a:t> – gezond consumeren</a:t>
            </a:r>
            <a:endParaRPr lang="nl-NL" sz="2000" dirty="0">
              <a:solidFill>
                <a:srgbClr val="000000"/>
              </a:solidFill>
              <a:latin typeface="Segoe UI" panose="020B0502040204020203" pitchFamily="34" charset="0"/>
            </a:endParaRPr>
          </a:p>
          <a:p>
            <a:pPr marL="342891" indent="-342891" fontAlgn="base">
              <a:buFont typeface="Wingdings" panose="05000000000000000000" pitchFamily="2" charset="2"/>
              <a:buChar char="ü"/>
            </a:pPr>
            <a:endParaRPr lang="nl-NL" sz="2000" dirty="0">
              <a:solidFill>
                <a:srgbClr val="000000"/>
              </a:solidFill>
              <a:latin typeface="Segoe UI" panose="020B0502040204020203" pitchFamily="34" charset="0"/>
            </a:endParaRPr>
          </a:p>
          <a:p>
            <a:pPr marL="342891" indent="-342891" fontAlgn="base">
              <a:buFont typeface="Wingdings" panose="05000000000000000000" pitchFamily="2" charset="2"/>
              <a:buChar char="ü"/>
            </a:pPr>
            <a:r>
              <a:rPr lang="nl-NL" sz="2000" b="1" dirty="0" err="1">
                <a:solidFill>
                  <a:srgbClr val="000000"/>
                </a:solidFill>
                <a:latin typeface="Calibri" panose="020F0502020204030204" pitchFamily="34" charset="0"/>
              </a:rPr>
              <a:t>Biobased</a:t>
            </a:r>
            <a:r>
              <a:rPr lang="nl-NL" sz="2000" dirty="0">
                <a:solidFill>
                  <a:srgbClr val="000000"/>
                </a:solidFill>
                <a:latin typeface="Calibri" panose="020F0502020204030204" pitchFamily="34" charset="0"/>
              </a:rPr>
              <a:t> </a:t>
            </a:r>
            <a:r>
              <a:rPr lang="nl-NL" sz="2000" b="1" dirty="0" err="1">
                <a:solidFill>
                  <a:srgbClr val="000000"/>
                </a:solidFill>
                <a:latin typeface="Calibri" panose="020F0502020204030204" pitchFamily="34" charset="0"/>
              </a:rPr>
              <a:t>economy</a:t>
            </a:r>
            <a:r>
              <a:rPr lang="nl-NL" sz="2000" b="1" dirty="0">
                <a:solidFill>
                  <a:srgbClr val="000000"/>
                </a:solidFill>
                <a:latin typeface="Calibri" panose="020F0502020204030204" pitchFamily="34" charset="0"/>
              </a:rPr>
              <a:t> </a:t>
            </a:r>
            <a:r>
              <a:rPr lang="nl-NL" sz="2000" dirty="0">
                <a:solidFill>
                  <a:srgbClr val="000000"/>
                </a:solidFill>
                <a:latin typeface="Calibri" panose="020F0502020204030204" pitchFamily="34" charset="0"/>
              </a:rPr>
              <a:t>– zichtbaarheid reststromen</a:t>
            </a:r>
            <a:endParaRPr lang="nl-NL" sz="2000" dirty="0">
              <a:solidFill>
                <a:srgbClr val="000000"/>
              </a:solidFill>
              <a:latin typeface="Segoe UI" panose="020B0502040204020203" pitchFamily="34" charset="0"/>
            </a:endParaRPr>
          </a:p>
          <a:p>
            <a:pPr marL="342891" indent="-342891" fontAlgn="base">
              <a:buFont typeface="Wingdings" panose="05000000000000000000" pitchFamily="2" charset="2"/>
              <a:buChar char="ü"/>
            </a:pPr>
            <a:endParaRPr lang="nl-NL" sz="2000" dirty="0">
              <a:solidFill>
                <a:srgbClr val="000000"/>
              </a:solidFill>
              <a:latin typeface="Calibri" panose="020F0502020204030204" pitchFamily="34" charset="0"/>
            </a:endParaRPr>
          </a:p>
          <a:p>
            <a:pPr marL="342891" indent="-342891" fontAlgn="base">
              <a:buFont typeface="Wingdings" panose="05000000000000000000" pitchFamily="2" charset="2"/>
              <a:buChar char="ü"/>
            </a:pPr>
            <a:r>
              <a:rPr lang="nl-NL" sz="2000" b="1" dirty="0">
                <a:solidFill>
                  <a:srgbClr val="000000"/>
                </a:solidFill>
                <a:latin typeface="Calibri" panose="020F0502020204030204" pitchFamily="34" charset="0"/>
              </a:rPr>
              <a:t>Water &amp; Energie</a:t>
            </a:r>
            <a:r>
              <a:rPr lang="nl-NL" sz="2000" dirty="0">
                <a:solidFill>
                  <a:srgbClr val="000000"/>
                </a:solidFill>
                <a:latin typeface="Calibri" panose="020F0502020204030204" pitchFamily="34" charset="0"/>
              </a:rPr>
              <a:t> – oplossing (regen)water</a:t>
            </a:r>
          </a:p>
          <a:p>
            <a:pPr marL="342891" indent="-342891" fontAlgn="base">
              <a:buFont typeface="Wingdings" panose="05000000000000000000" pitchFamily="2" charset="2"/>
              <a:buChar char="ü"/>
            </a:pPr>
            <a:endParaRPr lang="nl-NL" sz="2000" dirty="0">
              <a:solidFill>
                <a:srgbClr val="000000"/>
              </a:solidFill>
              <a:latin typeface="Calibri" panose="020F0502020204030204" pitchFamily="34" charset="0"/>
            </a:endParaRPr>
          </a:p>
          <a:p>
            <a:pPr marL="342891" indent="-342891" fontAlgn="base">
              <a:buFont typeface="Wingdings" panose="05000000000000000000" pitchFamily="2" charset="2"/>
              <a:buChar char="ü"/>
            </a:pPr>
            <a:r>
              <a:rPr lang="nl-NL" sz="2000" b="1" dirty="0">
                <a:solidFill>
                  <a:srgbClr val="000000"/>
                </a:solidFill>
                <a:latin typeface="Calibri" panose="020F0502020204030204" pitchFamily="34" charset="0"/>
              </a:rPr>
              <a:t>Vrijetijd</a:t>
            </a:r>
            <a:r>
              <a:rPr lang="nl-NL" sz="2000" dirty="0">
                <a:solidFill>
                  <a:srgbClr val="000000"/>
                </a:solidFill>
                <a:latin typeface="Calibri" panose="020F0502020204030204" pitchFamily="34" charset="0"/>
              </a:rPr>
              <a:t>  – rekening houden met festivals</a:t>
            </a:r>
            <a:endParaRPr lang="nl-NL" sz="2000" dirty="0">
              <a:solidFill>
                <a:srgbClr val="000000"/>
              </a:solidFill>
              <a:latin typeface="Segoe UI" panose="020B0502040204020203" pitchFamily="34" charset="0"/>
            </a:endParaRPr>
          </a:p>
          <a:p>
            <a:pPr marL="342891" indent="-342891" fontAlgn="base">
              <a:buFont typeface="Wingdings" panose="05000000000000000000" pitchFamily="2" charset="2"/>
              <a:buChar char="ü"/>
            </a:pPr>
            <a:endParaRPr lang="nl-NL" sz="2000" dirty="0">
              <a:solidFill>
                <a:srgbClr val="000000"/>
              </a:solidFill>
              <a:latin typeface="Segoe UI" panose="020B0502040204020203" pitchFamily="34" charset="0"/>
            </a:endParaRPr>
          </a:p>
          <a:p>
            <a:pPr marL="342891" indent="-342891" fontAlgn="base">
              <a:buFont typeface="Wingdings" panose="05000000000000000000" pitchFamily="2" charset="2"/>
              <a:buChar char="ü"/>
            </a:pPr>
            <a:r>
              <a:rPr lang="nl-NL" sz="2000" b="1" dirty="0">
                <a:solidFill>
                  <a:srgbClr val="000000"/>
                </a:solidFill>
                <a:latin typeface="Calibri" panose="020F0502020204030204" pitchFamily="34" charset="0"/>
              </a:rPr>
              <a:t>Stad &amp; wijk</a:t>
            </a:r>
            <a:r>
              <a:rPr lang="nl-NL" sz="2000" dirty="0">
                <a:solidFill>
                  <a:srgbClr val="000000"/>
                </a:solidFill>
                <a:latin typeface="Calibri" panose="020F0502020204030204" pitchFamily="34" charset="0"/>
              </a:rPr>
              <a:t>  – betrokkenheid burgers / bewoners </a:t>
            </a:r>
            <a:endParaRPr lang="nl-NL" sz="2000" dirty="0">
              <a:solidFill>
                <a:srgbClr val="000000"/>
              </a:solidFill>
              <a:latin typeface="Segoe UI" panose="020B0502040204020203" pitchFamily="34" charset="0"/>
            </a:endParaRPr>
          </a:p>
        </p:txBody>
      </p:sp>
      <p:sp>
        <p:nvSpPr>
          <p:cNvPr id="11" name="Rechthoek 10"/>
          <p:cNvSpPr/>
          <p:nvPr/>
        </p:nvSpPr>
        <p:spPr>
          <a:xfrm>
            <a:off x="838201" y="2066133"/>
            <a:ext cx="7378700" cy="523220"/>
          </a:xfrm>
          <a:prstGeom prst="rect">
            <a:avLst/>
          </a:prstGeom>
        </p:spPr>
        <p:txBody>
          <a:bodyPr wrap="square">
            <a:spAutoFit/>
          </a:bodyPr>
          <a:lstStyle/>
          <a:p>
            <a:pPr fontAlgn="base"/>
            <a:r>
              <a:rPr lang="nl-NL" sz="2800" b="1">
                <a:solidFill>
                  <a:srgbClr val="000000"/>
                </a:solidFill>
                <a:latin typeface="Calibri" panose="020F0502020204030204" pitchFamily="34" charset="0"/>
              </a:rPr>
              <a:t>Geef via </a:t>
            </a:r>
            <a:r>
              <a:rPr lang="nl-NL" sz="2800" b="1" i="1">
                <a:solidFill>
                  <a:srgbClr val="000000"/>
                </a:solidFill>
                <a:latin typeface="Calibri" panose="020F0502020204030204" pitchFamily="34" charset="0"/>
              </a:rPr>
              <a:t>Forms</a:t>
            </a:r>
            <a:r>
              <a:rPr lang="nl-NL" sz="2800" b="1">
                <a:solidFill>
                  <a:srgbClr val="000000"/>
                </a:solidFill>
                <a:latin typeface="Calibri" panose="020F0502020204030204" pitchFamily="34" charset="0"/>
              </a:rPr>
              <a:t> aan wat je 2 voorkeuren* zijn </a:t>
            </a:r>
          </a:p>
        </p:txBody>
      </p:sp>
      <p:sp>
        <p:nvSpPr>
          <p:cNvPr id="3" name="Rechthoek 2"/>
          <p:cNvSpPr/>
          <p:nvPr/>
        </p:nvSpPr>
        <p:spPr>
          <a:xfrm>
            <a:off x="290286" y="5851959"/>
            <a:ext cx="12017829" cy="338554"/>
          </a:xfrm>
          <a:prstGeom prst="rect">
            <a:avLst/>
          </a:prstGeom>
        </p:spPr>
        <p:txBody>
          <a:bodyPr wrap="square">
            <a:spAutoFit/>
          </a:bodyPr>
          <a:lstStyle/>
          <a:p>
            <a:pPr fontAlgn="base"/>
            <a:r>
              <a:rPr lang="nl-NL" sz="1600" i="1">
                <a:solidFill>
                  <a:srgbClr val="000000"/>
                </a:solidFill>
                <a:latin typeface="Segoe UI" panose="020B0502040204020203" pitchFamily="34" charset="0"/>
              </a:rPr>
              <a:t>*We zullen zo goed mogelijk rekening houden met jullie voorkeuren maar uiteindelijk worden alle groepen evenredig verdeeld.</a:t>
            </a:r>
            <a:endParaRPr lang="nl-NL" sz="1400" i="1">
              <a:solidFill>
                <a:srgbClr val="000000"/>
              </a:solidFill>
              <a:latin typeface="Segoe UI" panose="020B0502040204020203" pitchFamily="34" charset="0"/>
            </a:endParaRPr>
          </a:p>
        </p:txBody>
      </p:sp>
    </p:spTree>
    <p:extLst>
      <p:ext uri="{BB962C8B-B14F-4D97-AF65-F5344CB8AC3E}">
        <p14:creationId xmlns:p14="http://schemas.microsoft.com/office/powerpoint/2010/main" val="868004410"/>
      </p:ext>
    </p:extLst>
  </p:cSld>
  <p:clrMapOvr>
    <a:masterClrMapping/>
  </p:clrMapOvr>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93CD5D-1105-4FE9-B5B6-0E4D1B7C3B16}">
  <ds:schemaRefs>
    <ds:schemaRef ds:uri="http://www.w3.org/XML/1998/namespace"/>
    <ds:schemaRef ds:uri="http://purl.org/dc/elements/1.1/"/>
    <ds:schemaRef ds:uri="http://schemas.microsoft.com/office/infopath/2007/PartnerControls"/>
    <ds:schemaRef ds:uri="34354c1b-6b8c-435b-ad50-990538c19557"/>
    <ds:schemaRef ds:uri="http://schemas.openxmlformats.org/package/2006/metadata/core-properties"/>
    <ds:schemaRef ds:uri="http://schemas.microsoft.com/office/2006/documentManagement/types"/>
    <ds:schemaRef ds:uri="47a28104-336f-447d-946e-e305ac2bcd47"/>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0ACA522F-31C9-4B60-84A0-581C5DB7D76B}">
  <ds:schemaRefs>
    <ds:schemaRef ds:uri="34354c1b-6b8c-435b-ad50-990538c19557"/>
    <ds:schemaRef ds:uri="47a28104-336f-447d-946e-e305ac2bcd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1380DD-6FE4-41D1-8ABE-5BCBA20A71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TotalTime>
  <Words>1723</Words>
  <Application>Microsoft Office PowerPoint</Application>
  <PresentationFormat>Breedbeeld</PresentationFormat>
  <Paragraphs>334</Paragraphs>
  <Slides>21</Slides>
  <Notes>4</Notes>
  <HiddenSlides>0</HiddenSlides>
  <MMClips>1</MMClips>
  <ScaleCrop>false</ScaleCrop>
  <HeadingPairs>
    <vt:vector size="6" baseType="variant">
      <vt:variant>
        <vt:lpstr>Gebruikte lettertypen</vt:lpstr>
      </vt:variant>
      <vt:variant>
        <vt:i4>6</vt:i4>
      </vt:variant>
      <vt:variant>
        <vt:lpstr>Thema</vt:lpstr>
      </vt:variant>
      <vt:variant>
        <vt:i4>4</vt:i4>
      </vt:variant>
      <vt:variant>
        <vt:lpstr>Diatitels</vt:lpstr>
      </vt:variant>
      <vt:variant>
        <vt:i4>21</vt:i4>
      </vt:variant>
    </vt:vector>
  </HeadingPairs>
  <TitlesOfParts>
    <vt:vector size="31" baseType="lpstr">
      <vt:lpstr>Arial</vt:lpstr>
      <vt:lpstr>Calibri</vt:lpstr>
      <vt:lpstr>Calibri Light</vt:lpstr>
      <vt:lpstr>Segoe UI</vt:lpstr>
      <vt:lpstr>Times New Roman</vt:lpstr>
      <vt:lpstr>Wingdings</vt:lpstr>
      <vt:lpstr>Kantoorthema</vt:lpstr>
      <vt:lpstr>1_Kantoorthema</vt:lpstr>
      <vt:lpstr>Office-thema</vt:lpstr>
      <vt:lpstr>1_Office-thema</vt:lpstr>
      <vt:lpstr>Opstart periode: Inrichting van een gebied</vt:lpstr>
      <vt:lpstr>Inhoud </vt:lpstr>
      <vt:lpstr>Opdrachtgever periode 4</vt:lpstr>
      <vt:lpstr>Opdrachtgever periode 4</vt:lpstr>
      <vt:lpstr>Opdrachtgever periode 4</vt:lpstr>
      <vt:lpstr>Opdrachtgever periode 4</vt:lpstr>
      <vt:lpstr>Opdrachtgever periode 4</vt:lpstr>
      <vt:lpstr>Opdrachtgever periode 4</vt:lpstr>
      <vt:lpstr>Opdrachtgever periode 4</vt:lpstr>
      <vt:lpstr>IBS Inrichting van een gebied – periode 4</vt:lpstr>
      <vt:lpstr>Toetsing </vt:lpstr>
      <vt:lpstr>Toetsing </vt:lpstr>
      <vt:lpstr>PowerPoint-presentatie</vt:lpstr>
      <vt:lpstr>PowerPoint-presentatie</vt:lpstr>
      <vt:lpstr>PowerPoint-presentatie</vt:lpstr>
      <vt:lpstr>Periode planning</vt:lpstr>
      <vt:lpstr>Het ontwerp 2018/2019</vt:lpstr>
      <vt:lpstr>Het ontwerp 2018/2019</vt:lpstr>
      <vt:lpstr>Groepsindeling periode 4</vt:lpstr>
      <vt:lpstr>Groepsindeling periode 4</vt:lpstr>
      <vt:lpstr>Vragen? </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Weijermars</dc:creator>
  <cp:lastModifiedBy>Thomas Noordeloos</cp:lastModifiedBy>
  <cp:revision>12</cp:revision>
  <dcterms:created xsi:type="dcterms:W3CDTF">2015-02-09T20:38:33Z</dcterms:created>
  <dcterms:modified xsi:type="dcterms:W3CDTF">2020-04-20T12:42:20Z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